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9" r:id="rId2"/>
    <p:sldId id="275" r:id="rId3"/>
    <p:sldId id="283" r:id="rId4"/>
    <p:sldId id="270" r:id="rId5"/>
    <p:sldId id="276" r:id="rId6"/>
    <p:sldId id="281" r:id="rId7"/>
    <p:sldId id="282" r:id="rId8"/>
    <p:sldId id="273" r:id="rId9"/>
    <p:sldId id="268" r:id="rId10"/>
  </p:sldIdLst>
  <p:sldSz cx="9144000" cy="6858000" type="screen4x3"/>
  <p:notesSz cx="7099300"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83837" autoAdjust="0"/>
  </p:normalViewPr>
  <p:slideViewPr>
    <p:cSldViewPr>
      <p:cViewPr varScale="1">
        <p:scale>
          <a:sx n="61" d="100"/>
          <a:sy n="61"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s-ES"/>
          </a:p>
        </p:txBody>
      </p:sp>
      <p:sp>
        <p:nvSpPr>
          <p:cNvPr id="3" name="2 Marcador de fecha"/>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6BA683A-AA5A-4126-920C-5809A2F1EE25}" type="datetimeFigureOut">
              <a:rPr lang="es-ES" smtClean="0"/>
              <a:pPr/>
              <a:t>08/09/2015</a:t>
            </a:fld>
            <a:endParaRPr lang="es-ES"/>
          </a:p>
        </p:txBody>
      </p:sp>
      <p:sp>
        <p:nvSpPr>
          <p:cNvPr id="4" name="3 Marcador de imagen de diapositiva"/>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s-ES"/>
          </a:p>
        </p:txBody>
      </p:sp>
      <p:sp>
        <p:nvSpPr>
          <p:cNvPr id="5" name="4 Marcador de notas"/>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s-ES"/>
          </a:p>
        </p:txBody>
      </p:sp>
      <p:sp>
        <p:nvSpPr>
          <p:cNvPr id="7" name="6 Marcador de número de diapositiva"/>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F0F99AD-1BC5-47D3-A6BA-26950A1256E6}" type="slidenum">
              <a:rPr lang="es-ES" smtClean="0"/>
              <a:pPr/>
              <a:t>‹Nº›</a:t>
            </a:fld>
            <a:endParaRPr lang="es-ES"/>
          </a:p>
        </p:txBody>
      </p:sp>
    </p:spTree>
    <p:extLst>
      <p:ext uri="{BB962C8B-B14F-4D97-AF65-F5344CB8AC3E}">
        <p14:creationId xmlns:p14="http://schemas.microsoft.com/office/powerpoint/2010/main" val="3858778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_tradnl" dirty="0" smtClean="0"/>
              <a:t>La producción de</a:t>
            </a:r>
            <a:r>
              <a:rPr lang="es-ES_tradnl" baseline="0" dirty="0" smtClean="0"/>
              <a:t> vino en Canarias se dirige mayoritariamente al mercado local, aunque la exportación ha crecido en los últimos años ante la caída del consumo en el mercado local.</a:t>
            </a:r>
          </a:p>
          <a:p>
            <a:r>
              <a:rPr lang="es-ES_tradnl" baseline="0" dirty="0" smtClean="0"/>
              <a:t>Y en el mercado local el peso relativo de la producción local hace pensar que el vino canario ha perdido competitividad respecto a lo que ocurría hace 15 años.</a:t>
            </a:r>
          </a:p>
          <a:p>
            <a:r>
              <a:rPr lang="es-ES_tradnl" baseline="0" dirty="0" smtClean="0"/>
              <a:t>Además, teniendo en cuenta que no toda la producción local se está vendiendo en las últimas campañas, las cifras de consumo aparente y de producción local consumida por los residentes son inferiores a las que muestra el gráfico.</a:t>
            </a:r>
            <a:endParaRPr lang="es-ES" dirty="0"/>
          </a:p>
        </p:txBody>
      </p:sp>
      <p:sp>
        <p:nvSpPr>
          <p:cNvPr id="4" name="3 Marcador de número de diapositiva"/>
          <p:cNvSpPr>
            <a:spLocks noGrp="1"/>
          </p:cNvSpPr>
          <p:nvPr>
            <p:ph type="sldNum" sz="quarter" idx="10"/>
          </p:nvPr>
        </p:nvSpPr>
        <p:spPr/>
        <p:txBody>
          <a:bodyPr/>
          <a:lstStyle/>
          <a:p>
            <a:fld id="{6F0F99AD-1BC5-47D3-A6BA-26950A1256E6}" type="slidenum">
              <a:rPr lang="es-ES" smtClean="0"/>
              <a:pPr/>
              <a:t>2</a:t>
            </a:fld>
            <a:endParaRPr lang="es-ES"/>
          </a:p>
        </p:txBody>
      </p:sp>
    </p:spTree>
    <p:extLst>
      <p:ext uri="{BB962C8B-B14F-4D97-AF65-F5344CB8AC3E}">
        <p14:creationId xmlns:p14="http://schemas.microsoft.com/office/powerpoint/2010/main" val="3515296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_tradnl" dirty="0" smtClean="0"/>
              <a:t>La reducción del consumo de vino local puede atribuirse a la reducción general del consumo,</a:t>
            </a:r>
            <a:r>
              <a:rPr lang="es-ES_tradnl" baseline="0" dirty="0" smtClean="0"/>
              <a:t> pero también a cambios en los patrones de consumo. En los últimos años, la venta para el consumo en el hogar ha desplazado al consumo en bares y restaurantes. Y, precisamente en estos canales, el gráfico pone de manifiesto las dificultades de la producción local para encontrar acomodo por la vía de la competencia en precios.</a:t>
            </a:r>
            <a:endParaRPr lang="es-ES" dirty="0"/>
          </a:p>
        </p:txBody>
      </p:sp>
      <p:sp>
        <p:nvSpPr>
          <p:cNvPr id="4" name="3 Marcador de número de diapositiva"/>
          <p:cNvSpPr>
            <a:spLocks noGrp="1"/>
          </p:cNvSpPr>
          <p:nvPr>
            <p:ph type="sldNum" sz="quarter" idx="10"/>
          </p:nvPr>
        </p:nvSpPr>
        <p:spPr/>
        <p:txBody>
          <a:bodyPr/>
          <a:lstStyle/>
          <a:p>
            <a:fld id="{6F0F99AD-1BC5-47D3-A6BA-26950A1256E6}" type="slidenum">
              <a:rPr lang="es-ES" smtClean="0"/>
              <a:pPr/>
              <a:t>3</a:t>
            </a:fld>
            <a:endParaRPr lang="es-ES"/>
          </a:p>
        </p:txBody>
      </p:sp>
    </p:spTree>
    <p:extLst>
      <p:ext uri="{BB962C8B-B14F-4D97-AF65-F5344CB8AC3E}">
        <p14:creationId xmlns:p14="http://schemas.microsoft.com/office/powerpoint/2010/main" val="3515296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_tradnl" dirty="0" smtClean="0"/>
              <a:t>Los costes en viticultura</a:t>
            </a:r>
            <a:r>
              <a:rPr lang="es-ES_tradnl" baseline="0" dirty="0" smtClean="0"/>
              <a:t> dependen notablemente del grado de mecanización, que determina las necesidades de mano de obra. De hecho, la transformación del sistema de conducción de parral bajo a espaldera, favorecido por las ayudas de la OCM del vino, ha buscado favorecer la mecanización con esta finalidad.</a:t>
            </a:r>
          </a:p>
          <a:p>
            <a:r>
              <a:rPr lang="es-ES" sz="1200" kern="1200" dirty="0" smtClean="0">
                <a:solidFill>
                  <a:schemeClr val="tx1"/>
                </a:solidFill>
                <a:effectLst/>
                <a:latin typeface="+mn-lt"/>
                <a:ea typeface="+mn-ea"/>
                <a:cs typeface="+mn-cs"/>
              </a:rPr>
              <a:t>En parcelas </a:t>
            </a:r>
            <a:r>
              <a:rPr lang="es-ES" sz="1200" kern="1200" dirty="0" err="1" smtClean="0">
                <a:solidFill>
                  <a:schemeClr val="tx1"/>
                </a:solidFill>
                <a:effectLst/>
                <a:latin typeface="+mn-lt"/>
                <a:ea typeface="+mn-ea"/>
                <a:cs typeface="+mn-cs"/>
              </a:rPr>
              <a:t>mecanizables</a:t>
            </a:r>
            <a:r>
              <a:rPr lang="es-ES" sz="1200" kern="1200" dirty="0" smtClean="0">
                <a:solidFill>
                  <a:schemeClr val="tx1"/>
                </a:solidFill>
                <a:effectLst/>
                <a:latin typeface="+mn-lt"/>
                <a:ea typeface="+mn-ea"/>
                <a:cs typeface="+mn-cs"/>
              </a:rPr>
              <a:t> y con una mano de obra homogénea en cuanto a relaciones laborales, el tamaño puede convertirse en un factor que reduzca los costes unitarios de producción en explotaciones gestionadas de manera profesional y con personal asalariado. Pero la realidad es que el ser humano tiene una capacidad limitada para modificar las características físicas del territorio canario.</a:t>
            </a:r>
          </a:p>
          <a:p>
            <a:r>
              <a:rPr lang="es-ES" sz="1200" kern="1200" dirty="0" smtClean="0">
                <a:solidFill>
                  <a:schemeClr val="tx1"/>
                </a:solidFill>
                <a:effectLst/>
                <a:latin typeface="+mn-lt"/>
                <a:ea typeface="+mn-ea"/>
                <a:cs typeface="+mn-cs"/>
              </a:rPr>
              <a:t>En bodegas que al mismo tiempo disponen de explotaciones vitícolas propias y explotan estas parcelas mediante el trabajo asalariado, el coste de la uva suele ser más alto que si adquieren la uva de pequeños viticultores que explotan sus parcelas con trabajo propio.</a:t>
            </a:r>
            <a:endParaRPr lang="es-ES" dirty="0"/>
          </a:p>
        </p:txBody>
      </p:sp>
      <p:sp>
        <p:nvSpPr>
          <p:cNvPr id="4" name="3 Marcador de número de diapositiva"/>
          <p:cNvSpPr>
            <a:spLocks noGrp="1"/>
          </p:cNvSpPr>
          <p:nvPr>
            <p:ph type="sldNum" sz="quarter" idx="10"/>
          </p:nvPr>
        </p:nvSpPr>
        <p:spPr/>
        <p:txBody>
          <a:bodyPr/>
          <a:lstStyle/>
          <a:p>
            <a:fld id="{6F0F99AD-1BC5-47D3-A6BA-26950A1256E6}" type="slidenum">
              <a:rPr lang="es-ES" smtClean="0"/>
              <a:pPr/>
              <a:t>4</a:t>
            </a:fld>
            <a:endParaRPr lang="es-ES"/>
          </a:p>
        </p:txBody>
      </p:sp>
    </p:spTree>
    <p:extLst>
      <p:ext uri="{BB962C8B-B14F-4D97-AF65-F5344CB8AC3E}">
        <p14:creationId xmlns:p14="http://schemas.microsoft.com/office/powerpoint/2010/main" val="3200391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200" kern="1200" dirty="0" smtClean="0">
                <a:solidFill>
                  <a:schemeClr val="tx1"/>
                </a:solidFill>
                <a:effectLst/>
                <a:latin typeface="+mn-lt"/>
                <a:ea typeface="+mn-ea"/>
                <a:cs typeface="+mn-cs"/>
              </a:rPr>
              <a:t>El tamaño de la bodega tiene relación con el coste del proceso de transformación de la uva en vino, condicionada por la diversidad en los tipos de vino y en los procesos de elaboración. Pero el efecto marginal es decreciente.</a:t>
            </a:r>
          </a:p>
          <a:p>
            <a:r>
              <a:rPr lang="es-ES" sz="1200" kern="1200" dirty="0" smtClean="0">
                <a:solidFill>
                  <a:schemeClr val="tx1"/>
                </a:solidFill>
                <a:effectLst/>
                <a:latin typeface="+mn-lt"/>
                <a:ea typeface="+mn-ea"/>
                <a:cs typeface="+mn-cs"/>
              </a:rPr>
              <a:t>De acuerdo con los resultados obtenidos por Corbella et al. (2008), el coste de elaboración del vino por botella de 3/4, sin considerar el coste de la uva, asciende a más de 2 euros para una bodega canaria de 10 mil litros y se reduce a algo más de 1,2 euros si la bodega elabora 300 mil litros. En el caso de bodegas peninsulares, con menores costes unitarios en embalajes y suministros, el estudio anterior cifra estos costes, respectivamente, en 1,8 y 1,1 euros.</a:t>
            </a:r>
          </a:p>
          <a:p>
            <a:endParaRPr lang="es-ES" dirty="0"/>
          </a:p>
        </p:txBody>
      </p:sp>
      <p:sp>
        <p:nvSpPr>
          <p:cNvPr id="4" name="3 Marcador de número de diapositiva"/>
          <p:cNvSpPr>
            <a:spLocks noGrp="1"/>
          </p:cNvSpPr>
          <p:nvPr>
            <p:ph type="sldNum" sz="quarter" idx="10"/>
          </p:nvPr>
        </p:nvSpPr>
        <p:spPr/>
        <p:txBody>
          <a:bodyPr/>
          <a:lstStyle/>
          <a:p>
            <a:fld id="{6F0F99AD-1BC5-47D3-A6BA-26950A1256E6}" type="slidenum">
              <a:rPr lang="es-ES" smtClean="0"/>
              <a:pPr/>
              <a:t>5</a:t>
            </a:fld>
            <a:endParaRPr lang="es-ES"/>
          </a:p>
        </p:txBody>
      </p:sp>
    </p:spTree>
    <p:extLst>
      <p:ext uri="{BB962C8B-B14F-4D97-AF65-F5344CB8AC3E}">
        <p14:creationId xmlns:p14="http://schemas.microsoft.com/office/powerpoint/2010/main" val="337583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200" kern="1200" dirty="0" smtClean="0">
                <a:solidFill>
                  <a:schemeClr val="tx1"/>
                </a:solidFill>
                <a:effectLst/>
                <a:latin typeface="+mn-lt"/>
                <a:ea typeface="+mn-ea"/>
                <a:cs typeface="+mn-cs"/>
              </a:rPr>
              <a:t>Además del efecto marginal decreciente, la reducción de costes no se produce si se aumenta</a:t>
            </a:r>
            <a:r>
              <a:rPr lang="es-ES" sz="1200" kern="1200" baseline="0" dirty="0" smtClean="0">
                <a:solidFill>
                  <a:schemeClr val="tx1"/>
                </a:solidFill>
                <a:effectLst/>
                <a:latin typeface="+mn-lt"/>
                <a:ea typeface="+mn-ea"/>
                <a:cs typeface="+mn-cs"/>
              </a:rPr>
              <a:t> la capacidad de la bodega pero no el volumen de elaboración. En este sentido, las bodegas canarias tienen exceso de capacidad instalada, de modo que los costes unitarios pueden ser bastante más elevados que los potenciales con pleno uso de la capacidad instalada.</a:t>
            </a:r>
            <a:endParaRPr lang="es-ES" dirty="0"/>
          </a:p>
        </p:txBody>
      </p:sp>
      <p:sp>
        <p:nvSpPr>
          <p:cNvPr id="4" name="3 Marcador de número de diapositiva"/>
          <p:cNvSpPr>
            <a:spLocks noGrp="1"/>
          </p:cNvSpPr>
          <p:nvPr>
            <p:ph type="sldNum" sz="quarter" idx="10"/>
          </p:nvPr>
        </p:nvSpPr>
        <p:spPr/>
        <p:txBody>
          <a:bodyPr/>
          <a:lstStyle/>
          <a:p>
            <a:fld id="{6F0F99AD-1BC5-47D3-A6BA-26950A1256E6}" type="slidenum">
              <a:rPr lang="es-ES" smtClean="0"/>
              <a:pPr/>
              <a:t>6</a:t>
            </a:fld>
            <a:endParaRPr lang="es-ES"/>
          </a:p>
        </p:txBody>
      </p:sp>
    </p:spTree>
    <p:extLst>
      <p:ext uri="{BB962C8B-B14F-4D97-AF65-F5344CB8AC3E}">
        <p14:creationId xmlns:p14="http://schemas.microsoft.com/office/powerpoint/2010/main" val="337583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dirty="0" smtClean="0"/>
              <a:t>Con respecto a la incidencia en la comercialización,</a:t>
            </a:r>
            <a:r>
              <a:rPr lang="es-ES_tradnl" sz="1200" baseline="0" dirty="0" smtClean="0"/>
              <a:t> la primera consideración es que depende de los mercados de referencia.</a:t>
            </a: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baseline="0" dirty="0" smtClean="0"/>
              <a:t>La exportación implica costes logísticos que obligan a la asociación de bodegas para la organización del transporte de la mercancía fuera de las islas. La exportación de volúmenes reducidos o discontinuos encarece los costes.</a:t>
            </a: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baseline="0" dirty="0" smtClean="0"/>
              <a:t>En el caso del turismo, salvado el escollo de la continuidad del suministro para garantizar la estabilidad de las cartas de los hoteles, lo cierto es que el pequeño tamaño de parcelas y bodegas resulta atractiva para el turista.</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smtClean="0"/>
              <a:t>En el mercado local, el consumidor demanda la riqueza contenida en diferentes zonas de procedencia, elaboraciones y presentaciones (embotellado, granel).</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smtClean="0"/>
              <a:t>Ahora bien, por lo que respecta</a:t>
            </a:r>
            <a:r>
              <a:rPr lang="es-ES" sz="1200" baseline="0" dirty="0" smtClean="0"/>
              <a:t> al vino embotellado, </a:t>
            </a:r>
            <a:r>
              <a:rPr lang="es-ES" sz="1200" dirty="0" smtClean="0"/>
              <a:t>se han producido cambios en los requisitos distributivos. El mayor peso de los vinos vendidos en el canal de la distribución masiva implica mayor presión sobre el precio, adaptar envases y mayor necesidad de incrementar el esfuerzo promocional. Por otro lado, un tamaño mínimo o la asociación</a:t>
            </a:r>
            <a:r>
              <a:rPr lang="es-ES" sz="1200" baseline="0" dirty="0" smtClean="0"/>
              <a:t> resultan imprescindibles para la distribución a puntos de venta numerosos pero con pequeño volumen unitario.</a:t>
            </a:r>
            <a:endParaRPr lang="es-E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smtClean="0"/>
              <a:t>Por su</a:t>
            </a:r>
            <a:r>
              <a:rPr lang="es-ES" sz="1200" baseline="0" dirty="0" smtClean="0"/>
              <a:t> parte, los vi</a:t>
            </a:r>
            <a:r>
              <a:rPr lang="es-ES" sz="1200" dirty="0" smtClean="0"/>
              <a:t>nos a granel han puesto</a:t>
            </a:r>
            <a:r>
              <a:rPr lang="es-ES" sz="1200" baseline="0" dirty="0" smtClean="0"/>
              <a:t> de manifiesto una</a:t>
            </a:r>
            <a:r>
              <a:rPr lang="es-ES" sz="1200" dirty="0" smtClean="0"/>
              <a:t> contrastada resiliencia y capacidad adaptativa.</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smtClean="0"/>
              <a:t>En cualquier caso, las bodegas de menor tamaño pueden ser viables por la vía de la cuidadosa selección de las zonas y canales de venta, siempre y cuando cumplan</a:t>
            </a:r>
            <a:r>
              <a:rPr lang="es-ES" sz="1200" baseline="0" dirty="0" smtClean="0"/>
              <a:t> </a:t>
            </a:r>
            <a:r>
              <a:rPr lang="es-ES" sz="1200" dirty="0" smtClean="0"/>
              <a:t>criterios relacionados con la calidad en materia de continuidad de abastecimiento, precios competitivos (no necesariamente bajos) y notoriedad entre los consumidores.</a:t>
            </a:r>
          </a:p>
        </p:txBody>
      </p:sp>
      <p:sp>
        <p:nvSpPr>
          <p:cNvPr id="4" name="3 Marcador de número de diapositiva"/>
          <p:cNvSpPr>
            <a:spLocks noGrp="1"/>
          </p:cNvSpPr>
          <p:nvPr>
            <p:ph type="sldNum" sz="quarter" idx="10"/>
          </p:nvPr>
        </p:nvSpPr>
        <p:spPr/>
        <p:txBody>
          <a:bodyPr/>
          <a:lstStyle/>
          <a:p>
            <a:fld id="{6F0F99AD-1BC5-47D3-A6BA-26950A1256E6}" type="slidenum">
              <a:rPr lang="es-ES" smtClean="0"/>
              <a:pPr/>
              <a:t>7</a:t>
            </a:fld>
            <a:endParaRPr lang="es-ES"/>
          </a:p>
        </p:txBody>
      </p:sp>
    </p:spTree>
    <p:extLst>
      <p:ext uri="{BB962C8B-B14F-4D97-AF65-F5344CB8AC3E}">
        <p14:creationId xmlns:p14="http://schemas.microsoft.com/office/powerpoint/2010/main" val="337583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200" dirty="0" smtClean="0"/>
              <a:t>El tamaño condiciona las prácticas empresariales y también es resultado de decisiones empresariales y colectivas sobre el tamaño más adecuado para un contexto determinado. </a:t>
            </a:r>
          </a:p>
          <a:p>
            <a:r>
              <a:rPr lang="es-ES_tradnl" dirty="0" smtClean="0"/>
              <a:t>El</a:t>
            </a:r>
            <a:r>
              <a:rPr lang="es-ES_tradnl" baseline="0" dirty="0" smtClean="0"/>
              <a:t> comportamiento reciente de superficies de parcela y explotación, así como la producción de uva transformada en bodega no muestra que los viticultores y bodegueros canarios hayan apostado por un aumento del tamaño para mejorar su competitividad.</a:t>
            </a:r>
            <a:endParaRPr lang="es-ES" dirty="0"/>
          </a:p>
        </p:txBody>
      </p:sp>
      <p:sp>
        <p:nvSpPr>
          <p:cNvPr id="4" name="3 Marcador de número de diapositiva"/>
          <p:cNvSpPr>
            <a:spLocks noGrp="1"/>
          </p:cNvSpPr>
          <p:nvPr>
            <p:ph type="sldNum" sz="quarter" idx="10"/>
          </p:nvPr>
        </p:nvSpPr>
        <p:spPr/>
        <p:txBody>
          <a:bodyPr/>
          <a:lstStyle/>
          <a:p>
            <a:fld id="{6F0F99AD-1BC5-47D3-A6BA-26950A1256E6}" type="slidenum">
              <a:rPr lang="es-ES" smtClean="0"/>
              <a:pPr/>
              <a:t>8</a:t>
            </a:fld>
            <a:endParaRPr lang="es-ES"/>
          </a:p>
        </p:txBody>
      </p:sp>
    </p:spTree>
    <p:extLst>
      <p:ext uri="{BB962C8B-B14F-4D97-AF65-F5344CB8AC3E}">
        <p14:creationId xmlns:p14="http://schemas.microsoft.com/office/powerpoint/2010/main" val="1188311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_tradnl" dirty="0" smtClean="0"/>
              <a:t>El tamaño óptimo no puede definirse al margen del entorno en el</a:t>
            </a:r>
            <a:r>
              <a:rPr lang="es-ES_tradnl" baseline="0" dirty="0" smtClean="0"/>
              <a:t> que se adoptan las decisiones. Y, de hecho, el excesivo tamaño puede generar </a:t>
            </a:r>
            <a:r>
              <a:rPr lang="es-ES_tradnl" baseline="0" dirty="0" err="1" smtClean="0"/>
              <a:t>deseconomías</a:t>
            </a:r>
            <a:r>
              <a:rPr lang="es-ES_tradnl" baseline="0" dirty="0" smtClean="0"/>
              <a:t> y </a:t>
            </a:r>
            <a:r>
              <a:rPr lang="es-ES_tradnl" baseline="0" dirty="0" err="1" smtClean="0"/>
              <a:t>rigídeces</a:t>
            </a:r>
            <a:r>
              <a:rPr lang="es-ES_tradnl" baseline="0" dirty="0" smtClean="0"/>
              <a:t>.</a:t>
            </a:r>
          </a:p>
          <a:p>
            <a:r>
              <a:rPr lang="es-ES_tradnl" baseline="0" dirty="0" smtClean="0"/>
              <a:t>En viticultura, el tamaño puede contribuir a reducir costes por la vía de la mecanización. Pero la fragmentación parcelaria y la orografía la dificultan sobremanera. </a:t>
            </a:r>
            <a:r>
              <a:rPr lang="es-ES" sz="1400" dirty="0" smtClean="0"/>
              <a:t>Además, el</a:t>
            </a:r>
            <a:r>
              <a:rPr lang="es-ES" sz="1400" baseline="0" dirty="0" smtClean="0"/>
              <a:t> aumento del tamaño de explotación suele obligar a la contratación de personal asalariado y esto produce dificultades entre oferta y demanda de factor trabajo que se traducen en incrementos de costes. Hasta el punto que p</a:t>
            </a:r>
            <a:r>
              <a:rPr lang="es-ES" sz="1400" dirty="0" smtClean="0"/>
              <a:t>equeños viticultores ofrecen a las bodegas uva más barata que la producida por sus trabajadores asalariados, aunque no puede ignorarse que en muchas de estas transacciones es posible que el viticultor</a:t>
            </a:r>
            <a:r>
              <a:rPr lang="es-ES" sz="1400" baseline="0" dirty="0" smtClean="0"/>
              <a:t> no valore adecuadamente su tiempo de trabajo o no se encuentre en condiciones de negociar el precio de la uva en tales términos</a:t>
            </a:r>
            <a:r>
              <a:rPr lang="es-ES" sz="1400" dirty="0" smtClean="0"/>
              <a:t>.</a:t>
            </a:r>
          </a:p>
          <a:p>
            <a:r>
              <a:rPr lang="es-ES_tradnl" dirty="0" smtClean="0"/>
              <a:t>Con respecto a la</a:t>
            </a:r>
            <a:r>
              <a:rPr lang="es-ES_tradnl" baseline="0" dirty="0" smtClean="0"/>
              <a:t> elaboración, el tamaño de la bodega tiene efectos marginales decrecientes y, además, la mayor parte de las bodegas canarias cuenta con exceso de capacidad, de modo que aumentar su capacidad no puede ser la solución a los problemas.</a:t>
            </a:r>
          </a:p>
          <a:p>
            <a:r>
              <a:rPr lang="es-ES_tradnl" baseline="0" dirty="0" smtClean="0"/>
              <a:t>Y en cuanto a la comercialización, los problemas que causa un tamaño reducido pueden amortiguarse a través de fórmulas de asociación.</a:t>
            </a:r>
          </a:p>
          <a:p>
            <a:r>
              <a:rPr lang="es-ES_tradnl" baseline="0" dirty="0" smtClean="0"/>
              <a:t>En resumen, el incremento del tamaño tiene efectos limitados sobre la reducción de costes unitarias y, por tanto, no parece que la estrategia competitiva deba fundarse en la reducción de costes, sino en la diferenciación del producto y en la identificación del segmento de mercado dispuesto a pagar precios más altos por un producto diferente.</a:t>
            </a:r>
          </a:p>
          <a:p>
            <a:r>
              <a:rPr lang="es-ES_tradnl" baseline="0" dirty="0" smtClean="0"/>
              <a:t>Esta es la estrategia que están adoptando algunas bodegas de pequeño tamaño que consiguen colocar en el mercado local productos a un precio suficientemente alto para compensar su altos costes de producción.</a:t>
            </a:r>
          </a:p>
          <a:p>
            <a:endParaRPr lang="es-ES" dirty="0"/>
          </a:p>
        </p:txBody>
      </p:sp>
      <p:sp>
        <p:nvSpPr>
          <p:cNvPr id="4" name="3 Marcador de número de diapositiva"/>
          <p:cNvSpPr>
            <a:spLocks noGrp="1"/>
          </p:cNvSpPr>
          <p:nvPr>
            <p:ph type="sldNum" sz="quarter" idx="10"/>
          </p:nvPr>
        </p:nvSpPr>
        <p:spPr/>
        <p:txBody>
          <a:bodyPr/>
          <a:lstStyle/>
          <a:p>
            <a:fld id="{6F0F99AD-1BC5-47D3-A6BA-26950A1256E6}" type="slidenum">
              <a:rPr lang="es-ES" smtClean="0"/>
              <a:pPr/>
              <a:t>9</a:t>
            </a:fld>
            <a:endParaRPr lang="es-ES"/>
          </a:p>
        </p:txBody>
      </p:sp>
    </p:spTree>
    <p:extLst>
      <p:ext uri="{BB962C8B-B14F-4D97-AF65-F5344CB8AC3E}">
        <p14:creationId xmlns:p14="http://schemas.microsoft.com/office/powerpoint/2010/main" val="1028302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4EFCD708-7D9C-459E-932E-ADF9C38F022F}" type="datetime1">
              <a:rPr lang="es-ES" smtClean="0"/>
              <a:pPr/>
              <a:t>08/09/2015</a:t>
            </a:fld>
            <a:endParaRPr lang="es-ES"/>
          </a:p>
        </p:txBody>
      </p:sp>
      <p:sp>
        <p:nvSpPr>
          <p:cNvPr id="20" name="19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10" name="9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7A73720-FE22-48CD-816F-A178516A9883}" type="datetime1">
              <a:rPr lang="es-ES" smtClean="0"/>
              <a:pPr/>
              <a:t>08/09/2015</a:t>
            </a:fld>
            <a:endParaRPr lang="es-ES"/>
          </a:p>
        </p:txBody>
      </p:sp>
      <p:sp>
        <p:nvSpPr>
          <p:cNvPr id="5" name="4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6" name="5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40"/>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6417F43-6095-4629-A23C-2267E3460010}" type="datetime1">
              <a:rPr lang="es-ES" smtClean="0"/>
              <a:pPr/>
              <a:t>08/09/2015</a:t>
            </a:fld>
            <a:endParaRPr lang="es-ES"/>
          </a:p>
        </p:txBody>
      </p:sp>
      <p:sp>
        <p:nvSpPr>
          <p:cNvPr id="5" name="4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6" name="5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8C6CCDF-88AE-4396-9648-831B6D5CDF21}" type="datetime1">
              <a:rPr lang="es-ES" smtClean="0"/>
              <a:pPr/>
              <a:t>08/09/2015</a:t>
            </a:fld>
            <a:endParaRPr lang="es-ES"/>
          </a:p>
        </p:txBody>
      </p:sp>
      <p:sp>
        <p:nvSpPr>
          <p:cNvPr id="5" name="4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6" name="5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B5A8F6D-D045-4226-8848-3E0BD14021DA}" type="datetime1">
              <a:rPr lang="es-ES" smtClean="0"/>
              <a:pPr/>
              <a:t>08/09/2015</a:t>
            </a:fld>
            <a:endParaRPr lang="es-ES"/>
          </a:p>
        </p:txBody>
      </p:sp>
      <p:sp>
        <p:nvSpPr>
          <p:cNvPr id="5" name="4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6" name="5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F089867-73B1-4B1A-BC8E-C94BD7BEB06C}" type="datetime1">
              <a:rPr lang="es-ES" smtClean="0"/>
              <a:pPr/>
              <a:t>08/09/2015</a:t>
            </a:fld>
            <a:endParaRPr lang="es-ES"/>
          </a:p>
        </p:txBody>
      </p:sp>
      <p:sp>
        <p:nvSpPr>
          <p:cNvPr id="6" name="5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7" name="6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3D046D5B-A1D8-4288-ABD9-AA1E1F4F2EA0}" type="datetime1">
              <a:rPr lang="es-ES" smtClean="0"/>
              <a:pPr/>
              <a:t>08/09/2015</a:t>
            </a:fld>
            <a:endParaRPr lang="es-ES"/>
          </a:p>
        </p:txBody>
      </p:sp>
      <p:sp>
        <p:nvSpPr>
          <p:cNvPr id="8" name="7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9" name="8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502716B7-C499-43D5-91DF-BD336DF4F740}" type="datetime1">
              <a:rPr lang="es-ES" smtClean="0"/>
              <a:pPr/>
              <a:t>08/09/2015</a:t>
            </a:fld>
            <a:endParaRPr lang="es-ES"/>
          </a:p>
        </p:txBody>
      </p:sp>
      <p:sp>
        <p:nvSpPr>
          <p:cNvPr id="4" name="3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5" name="4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7A20AA62-5351-46FF-8EC8-379FC88E17DB}" type="datetime1">
              <a:rPr lang="es-ES" smtClean="0"/>
              <a:pPr/>
              <a:t>08/09/2015</a:t>
            </a:fld>
            <a:endParaRPr lang="es-ES"/>
          </a:p>
        </p:txBody>
      </p:sp>
      <p:sp>
        <p:nvSpPr>
          <p:cNvPr id="3" name="2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4" name="3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2"/>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1A564A7-0479-4698-8EF9-8CD19F0C408E}" type="datetime1">
              <a:rPr lang="es-ES" smtClean="0"/>
              <a:pPr/>
              <a:t>08/09/2015</a:t>
            </a:fld>
            <a:endParaRPr lang="es-ES"/>
          </a:p>
        </p:txBody>
      </p:sp>
      <p:sp>
        <p:nvSpPr>
          <p:cNvPr id="6" name="5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7" name="6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58425F28-C673-471C-8169-69749AC101FE}" type="datetime1">
              <a:rPr lang="es-ES" smtClean="0"/>
              <a:pPr/>
              <a:t>08/09/2015</a:t>
            </a:fld>
            <a:endParaRPr lang="es-ES"/>
          </a:p>
        </p:txBody>
      </p:sp>
      <p:sp>
        <p:nvSpPr>
          <p:cNvPr id="6" name="5 Marcador de pie de página"/>
          <p:cNvSpPr>
            <a:spLocks noGrp="1"/>
          </p:cNvSpPr>
          <p:nvPr>
            <p:ph type="ftr" sz="quarter" idx="11"/>
          </p:nvPr>
        </p:nvSpPr>
        <p:spPr/>
        <p:txBody>
          <a:bodyPr/>
          <a:lstStyle>
            <a:extLst/>
          </a:lstStyle>
          <a:p>
            <a:r>
              <a:rPr lang="es-ES" smtClean="0"/>
              <a:t>Máster en Desarrollo Regional, Formación y Empleo</a:t>
            </a:r>
            <a:endParaRPr lang="es-ES"/>
          </a:p>
        </p:txBody>
      </p:sp>
      <p:sp>
        <p:nvSpPr>
          <p:cNvPr id="7" name="6 Marcador de número de diapositiva"/>
          <p:cNvSpPr>
            <a:spLocks noGrp="1"/>
          </p:cNvSpPr>
          <p:nvPr>
            <p:ph type="sldNum" sz="quarter" idx="12"/>
          </p:nvPr>
        </p:nvSpPr>
        <p:spPr/>
        <p:txBody>
          <a:bodyPr/>
          <a:lstStyle>
            <a:extLst/>
          </a:lstStyle>
          <a:p>
            <a:fld id="{EC9BA3AC-3887-4E6C-8890-B1BDCA036BFA}" type="slidenum">
              <a:rPr lang="es-ES" smtClean="0"/>
              <a:pPr/>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2"/>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5"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9"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9"/>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5"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D29CFF8-2A07-431B-9ED2-4EBF859EEF0D}" type="datetime1">
              <a:rPr lang="es-ES" smtClean="0"/>
              <a:pPr/>
              <a:t>08/09/2015</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s-ES" smtClean="0"/>
              <a:t>Máster en Desarrollo Regional, Formación y Empleo</a:t>
            </a:r>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C9BA3AC-3887-4E6C-8890-B1BDCA036BFA}" type="slidenum">
              <a:rPr lang="es-ES" smtClean="0"/>
              <a:pPr/>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EC9BA3AC-3887-4E6C-8890-B1BDCA036BFA}" type="slidenum">
              <a:rPr lang="es-ES" smtClean="0"/>
              <a:pPr/>
              <a:t>1</a:t>
            </a:fld>
            <a:endParaRPr lang="es-ES"/>
          </a:p>
        </p:txBody>
      </p:sp>
      <p:sp>
        <p:nvSpPr>
          <p:cNvPr id="10" name="6 Marcador de pie de página"/>
          <p:cNvSpPr>
            <a:spLocks noGrp="1"/>
          </p:cNvSpPr>
          <p:nvPr>
            <p:ph type="ftr" sz="quarter" idx="11"/>
          </p:nvPr>
        </p:nvSpPr>
        <p:spPr>
          <a:xfrm>
            <a:off x="1259632" y="6305550"/>
            <a:ext cx="7350968" cy="476250"/>
          </a:xfrm>
        </p:spPr>
        <p:txBody>
          <a:bodyPr/>
          <a:lstStyle/>
          <a:p>
            <a:r>
              <a:rPr lang="es-ES" dirty="0" smtClean="0"/>
              <a:t>X Congreso de Economía Agraria. Córdoba, 2015</a:t>
            </a:r>
            <a:endParaRPr lang="es-ES" dirty="0"/>
          </a:p>
        </p:txBody>
      </p:sp>
      <p:sp>
        <p:nvSpPr>
          <p:cNvPr id="17" name="1 Título"/>
          <p:cNvSpPr txBox="1">
            <a:spLocks/>
          </p:cNvSpPr>
          <p:nvPr/>
        </p:nvSpPr>
        <p:spPr>
          <a:xfrm>
            <a:off x="1403648" y="1196752"/>
            <a:ext cx="7406640" cy="1368152"/>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s-ES" sz="3600" dirty="0" smtClean="0"/>
              <a:t>El tamaño y la competitividad de la actividad vitivinícola en Canarias</a:t>
            </a:r>
            <a:endParaRPr lang="es-ES" sz="3600" dirty="0"/>
          </a:p>
        </p:txBody>
      </p:sp>
      <p:sp>
        <p:nvSpPr>
          <p:cNvPr id="18" name="2 Subtítulo"/>
          <p:cNvSpPr txBox="1">
            <a:spLocks/>
          </p:cNvSpPr>
          <p:nvPr/>
        </p:nvSpPr>
        <p:spPr>
          <a:xfrm>
            <a:off x="1331640" y="3717032"/>
            <a:ext cx="7406640" cy="247268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lgn="ctr">
              <a:buNone/>
            </a:pPr>
            <a:r>
              <a:rPr lang="es-ES" sz="2000" dirty="0" smtClean="0"/>
              <a:t>Dirk Godenau</a:t>
            </a:r>
          </a:p>
          <a:p>
            <a:pPr marL="82296" indent="0" algn="ctr">
              <a:buNone/>
            </a:pPr>
            <a:r>
              <a:rPr lang="es-ES_tradnl" sz="2000" dirty="0"/>
              <a:t>José Ignacio González Gómez</a:t>
            </a:r>
          </a:p>
          <a:p>
            <a:pPr marL="82296" indent="0" algn="ctr">
              <a:buNone/>
            </a:pPr>
            <a:r>
              <a:rPr lang="es-ES" sz="2000" dirty="0" smtClean="0"/>
              <a:t>José Juan Cáceres Hernández</a:t>
            </a:r>
          </a:p>
          <a:p>
            <a:pPr marL="82296" indent="0" algn="ctr">
              <a:buNone/>
            </a:pPr>
            <a:r>
              <a:rPr lang="es-ES_tradnl" sz="2000" dirty="0" smtClean="0"/>
              <a:t>Universidad de La Laguna</a:t>
            </a:r>
          </a:p>
          <a:p>
            <a:endParaRPr lang="es-ES" dirty="0" smtClean="0"/>
          </a:p>
          <a:p>
            <a:endParaRPr lang="es-E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0"/>
            <a:ext cx="7498080" cy="692696"/>
          </a:xfrm>
        </p:spPr>
        <p:txBody>
          <a:bodyPr>
            <a:normAutofit/>
          </a:bodyPr>
          <a:lstStyle/>
          <a:p>
            <a:pPr algn="ctr"/>
            <a:r>
              <a:rPr lang="es-ES" sz="3200" dirty="0" smtClean="0"/>
              <a:t>Mercado del vino en Canarias</a:t>
            </a:r>
            <a:endParaRPr lang="es-ES" sz="3200" dirty="0"/>
          </a:p>
        </p:txBody>
      </p:sp>
      <p:sp>
        <p:nvSpPr>
          <p:cNvPr id="5" name="4 Marcador de número de diapositiva"/>
          <p:cNvSpPr>
            <a:spLocks noGrp="1"/>
          </p:cNvSpPr>
          <p:nvPr>
            <p:ph type="sldNum" sz="quarter" idx="12"/>
          </p:nvPr>
        </p:nvSpPr>
        <p:spPr/>
        <p:txBody>
          <a:bodyPr/>
          <a:lstStyle/>
          <a:p>
            <a:fld id="{EC9BA3AC-3887-4E6C-8890-B1BDCA036BFA}" type="slidenum">
              <a:rPr lang="es-ES" smtClean="0"/>
              <a:pPr/>
              <a:t>2</a:t>
            </a:fld>
            <a:endParaRPr lang="es-ES"/>
          </a:p>
        </p:txBody>
      </p:sp>
      <p:sp>
        <p:nvSpPr>
          <p:cNvPr id="10" name="6 Marcador de pie de página"/>
          <p:cNvSpPr>
            <a:spLocks noGrp="1"/>
          </p:cNvSpPr>
          <p:nvPr>
            <p:ph type="ftr" sz="quarter" idx="11"/>
          </p:nvPr>
        </p:nvSpPr>
        <p:spPr>
          <a:xfrm>
            <a:off x="1259632" y="6305550"/>
            <a:ext cx="7350968" cy="476250"/>
          </a:xfrm>
        </p:spPr>
        <p:txBody>
          <a:bodyPr/>
          <a:lstStyle/>
          <a:p>
            <a:r>
              <a:rPr lang="es-ES" dirty="0"/>
              <a:t>X Congreso de Economía Agraria. Córdoba, 2015</a:t>
            </a:r>
          </a:p>
        </p:txBody>
      </p:sp>
      <p:sp>
        <p:nvSpPr>
          <p:cNvPr id="14" name="13 CuadroTexto"/>
          <p:cNvSpPr txBox="1"/>
          <p:nvPr/>
        </p:nvSpPr>
        <p:spPr>
          <a:xfrm>
            <a:off x="1331640" y="6177632"/>
            <a:ext cx="7704856" cy="461665"/>
          </a:xfrm>
          <a:prstGeom prst="rect">
            <a:avLst/>
          </a:prstGeom>
          <a:noFill/>
        </p:spPr>
        <p:txBody>
          <a:bodyPr wrap="square" rtlCol="0">
            <a:spAutoFit/>
          </a:bodyPr>
          <a:lstStyle/>
          <a:p>
            <a:pPr algn="ctr"/>
            <a:r>
              <a:rPr lang="es-ES" sz="1200" dirty="0" smtClean="0"/>
              <a:t>Fuente.: Producción (Anuarios de Estadística Agraria, MAGRAMA), </a:t>
            </a:r>
          </a:p>
          <a:p>
            <a:pPr algn="ctr"/>
            <a:r>
              <a:rPr lang="es-ES" sz="1200" dirty="0" smtClean="0"/>
              <a:t>Comercio </a:t>
            </a:r>
            <a:r>
              <a:rPr lang="es-ES" sz="1200" dirty="0"/>
              <a:t>Exterior (ISTAC, </a:t>
            </a:r>
            <a:r>
              <a:rPr lang="es-ES" sz="1200" dirty="0" smtClean="0"/>
              <a:t> a partir de Estadísticas de Comercio Exterior de la Agencia Tributaria  )</a:t>
            </a:r>
            <a:endParaRPr lang="es-ES" sz="1200" dirty="0"/>
          </a:p>
        </p:txBody>
      </p:sp>
      <p:pic>
        <p:nvPicPr>
          <p:cNvPr id="327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5" y="692696"/>
            <a:ext cx="6853237"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2607" y="3435896"/>
            <a:ext cx="6853237"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4863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0"/>
            <a:ext cx="7498080" cy="692696"/>
          </a:xfrm>
        </p:spPr>
        <p:txBody>
          <a:bodyPr>
            <a:normAutofit/>
          </a:bodyPr>
          <a:lstStyle/>
          <a:p>
            <a:pPr algn="ctr"/>
            <a:r>
              <a:rPr lang="es-ES" sz="3200" dirty="0" smtClean="0"/>
              <a:t>Mercado del vino en Canarias</a:t>
            </a:r>
            <a:endParaRPr lang="es-ES" sz="3200" dirty="0"/>
          </a:p>
        </p:txBody>
      </p:sp>
      <p:sp>
        <p:nvSpPr>
          <p:cNvPr id="5" name="4 Marcador de número de diapositiva"/>
          <p:cNvSpPr>
            <a:spLocks noGrp="1"/>
          </p:cNvSpPr>
          <p:nvPr>
            <p:ph type="sldNum" sz="quarter" idx="12"/>
          </p:nvPr>
        </p:nvSpPr>
        <p:spPr/>
        <p:txBody>
          <a:bodyPr/>
          <a:lstStyle/>
          <a:p>
            <a:fld id="{EC9BA3AC-3887-4E6C-8890-B1BDCA036BFA}" type="slidenum">
              <a:rPr lang="es-ES" smtClean="0"/>
              <a:pPr/>
              <a:t>3</a:t>
            </a:fld>
            <a:endParaRPr lang="es-ES"/>
          </a:p>
        </p:txBody>
      </p:sp>
      <p:sp>
        <p:nvSpPr>
          <p:cNvPr id="10" name="6 Marcador de pie de página"/>
          <p:cNvSpPr>
            <a:spLocks noGrp="1"/>
          </p:cNvSpPr>
          <p:nvPr>
            <p:ph type="ftr" sz="quarter" idx="11"/>
          </p:nvPr>
        </p:nvSpPr>
        <p:spPr>
          <a:xfrm>
            <a:off x="1259632" y="6305550"/>
            <a:ext cx="7350968" cy="476250"/>
          </a:xfrm>
        </p:spPr>
        <p:txBody>
          <a:bodyPr/>
          <a:lstStyle/>
          <a:p>
            <a:r>
              <a:rPr lang="es-ES" dirty="0"/>
              <a:t>X Congreso de Economía Agraria. Córdoba, 2015</a:t>
            </a:r>
          </a:p>
        </p:txBody>
      </p:sp>
      <p:sp>
        <p:nvSpPr>
          <p:cNvPr id="14" name="13 CuadroTexto"/>
          <p:cNvSpPr txBox="1"/>
          <p:nvPr/>
        </p:nvSpPr>
        <p:spPr>
          <a:xfrm>
            <a:off x="1240238" y="4725144"/>
            <a:ext cx="7704856" cy="461665"/>
          </a:xfrm>
          <a:prstGeom prst="rect">
            <a:avLst/>
          </a:prstGeom>
          <a:noFill/>
        </p:spPr>
        <p:txBody>
          <a:bodyPr wrap="square" rtlCol="0">
            <a:spAutoFit/>
          </a:bodyPr>
          <a:lstStyle/>
          <a:p>
            <a:pPr algn="ctr"/>
            <a:r>
              <a:rPr lang="es-ES" sz="1200" dirty="0" smtClean="0"/>
              <a:t>Fuente: </a:t>
            </a:r>
            <a:r>
              <a:rPr lang="es-ES" sz="1200" dirty="0"/>
              <a:t>Datos de las Denominaciones de Origen Protegidas de Vinos. Memorias de campaña (MAGRAMA</a:t>
            </a:r>
            <a:r>
              <a:rPr lang="es-ES" sz="1200" dirty="0" smtClean="0"/>
              <a:t>), </a:t>
            </a:r>
          </a:p>
          <a:p>
            <a:pPr algn="ctr"/>
            <a:r>
              <a:rPr lang="es-ES" sz="1200" dirty="0"/>
              <a:t>Base de Datos de Consumo en Hogares (MAGRAMA)</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4872" y="1124744"/>
            <a:ext cx="7555589"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8916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0"/>
            <a:ext cx="7848872" cy="1143000"/>
          </a:xfrm>
        </p:spPr>
        <p:txBody>
          <a:bodyPr>
            <a:normAutofit/>
          </a:bodyPr>
          <a:lstStyle/>
          <a:p>
            <a:pPr algn="ctr"/>
            <a:r>
              <a:rPr lang="es-ES" sz="3200" dirty="0" smtClean="0"/>
              <a:t>Efectos del tamaño en los costes vitícolas</a:t>
            </a:r>
            <a:endParaRPr lang="es-ES" sz="3200" dirty="0"/>
          </a:p>
        </p:txBody>
      </p:sp>
      <p:sp>
        <p:nvSpPr>
          <p:cNvPr id="5" name="4 Marcador de número de diapositiva"/>
          <p:cNvSpPr>
            <a:spLocks noGrp="1"/>
          </p:cNvSpPr>
          <p:nvPr>
            <p:ph type="sldNum" sz="quarter" idx="12"/>
          </p:nvPr>
        </p:nvSpPr>
        <p:spPr/>
        <p:txBody>
          <a:bodyPr/>
          <a:lstStyle/>
          <a:p>
            <a:fld id="{EC9BA3AC-3887-4E6C-8890-B1BDCA036BFA}" type="slidenum">
              <a:rPr lang="es-ES" smtClean="0"/>
              <a:pPr/>
              <a:t>4</a:t>
            </a:fld>
            <a:endParaRPr lang="es-ES"/>
          </a:p>
        </p:txBody>
      </p:sp>
      <p:sp>
        <p:nvSpPr>
          <p:cNvPr id="9" name="6 Marcador de pie de página"/>
          <p:cNvSpPr>
            <a:spLocks noGrp="1"/>
          </p:cNvSpPr>
          <p:nvPr>
            <p:ph type="ftr" sz="quarter" idx="11"/>
          </p:nvPr>
        </p:nvSpPr>
        <p:spPr>
          <a:xfrm>
            <a:off x="1259632" y="6305550"/>
            <a:ext cx="7350968" cy="476250"/>
          </a:xfrm>
        </p:spPr>
        <p:txBody>
          <a:bodyPr/>
          <a:lstStyle/>
          <a:p>
            <a:r>
              <a:rPr lang="es-ES" dirty="0"/>
              <a:t>X Congreso de Economía Agraria. Córdoba, 2015</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4"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6"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2"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4"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6"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1" name="Rectangle 2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3" name="Rectangle 2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5"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3"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5"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8" name="Rectangle 5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0" name="Rectangle 6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2" name="Rectangle 6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4" name="Rectangle 6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6" name="Rectangle 6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8" name="Rectangle 6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3" name="2 Tabla"/>
          <p:cNvGraphicFramePr>
            <a:graphicFrameLocks noGrp="1"/>
          </p:cNvGraphicFramePr>
          <p:nvPr>
            <p:extLst>
              <p:ext uri="{D42A27DB-BD31-4B8C-83A1-F6EECF244321}">
                <p14:modId xmlns:p14="http://schemas.microsoft.com/office/powerpoint/2010/main" val="2614240437"/>
              </p:ext>
            </p:extLst>
          </p:nvPr>
        </p:nvGraphicFramePr>
        <p:xfrm>
          <a:off x="1115616" y="980728"/>
          <a:ext cx="7920880" cy="5137280"/>
        </p:xfrm>
        <a:graphic>
          <a:graphicData uri="http://schemas.openxmlformats.org/drawingml/2006/table">
            <a:tbl>
              <a:tblPr firstRow="1" firstCol="1" bandRow="1">
                <a:tableStyleId>{5C22544A-7EE6-4342-B048-85BDC9FD1C3A}</a:tableStyleId>
              </a:tblPr>
              <a:tblGrid>
                <a:gridCol w="1408527"/>
                <a:gridCol w="1471793"/>
                <a:gridCol w="144016"/>
                <a:gridCol w="916619"/>
                <a:gridCol w="523541"/>
                <a:gridCol w="144016"/>
                <a:gridCol w="288032"/>
                <a:gridCol w="1512168"/>
                <a:gridCol w="320584"/>
                <a:gridCol w="1191584"/>
              </a:tblGrid>
              <a:tr h="211021">
                <a:tc gridSpan="10">
                  <a:txBody>
                    <a:bodyPr/>
                    <a:lstStyle/>
                    <a:p>
                      <a:pPr algn="ctr">
                        <a:lnSpc>
                          <a:spcPct val="115000"/>
                        </a:lnSpc>
                        <a:spcAft>
                          <a:spcPts val="0"/>
                        </a:spcAft>
                      </a:pPr>
                      <a:r>
                        <a:rPr lang="es-ES" sz="1600" dirty="0" smtClean="0">
                          <a:effectLst/>
                        </a:rPr>
                        <a:t>Estructura </a:t>
                      </a:r>
                      <a:r>
                        <a:rPr lang="es-ES" sz="1600" dirty="0">
                          <a:effectLst/>
                        </a:rPr>
                        <a:t>de costes de casos seleccionados</a:t>
                      </a:r>
                      <a:endParaRPr lang="es-ES" sz="1600" dirty="0">
                        <a:effectLst/>
                        <a:latin typeface="Calibri"/>
                        <a:ea typeface="Calibri"/>
                        <a:cs typeface="Times New Roman"/>
                      </a:endParaRPr>
                    </a:p>
                  </a:txBody>
                  <a:tcPr marL="44450" marR="44450"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11021">
                <a:tc>
                  <a:txBody>
                    <a:bodyPr/>
                    <a:lstStyle/>
                    <a:p>
                      <a:pPr>
                        <a:lnSpc>
                          <a:spcPct val="115000"/>
                        </a:lnSpc>
                        <a:spcAft>
                          <a:spcPts val="0"/>
                        </a:spcAft>
                      </a:pPr>
                      <a:r>
                        <a:rPr lang="es-ES" sz="1400" dirty="0">
                          <a:effectLst/>
                        </a:rPr>
                        <a:t>Finca</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A</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3">
                  <a:txBody>
                    <a:bodyPr/>
                    <a:lstStyle/>
                    <a:p>
                      <a:pPr algn="ctr">
                        <a:lnSpc>
                          <a:spcPct val="115000"/>
                        </a:lnSpc>
                        <a:spcAft>
                          <a:spcPts val="0"/>
                        </a:spcAft>
                      </a:pPr>
                      <a:r>
                        <a:rPr lang="es-ES" sz="1400" dirty="0">
                          <a:effectLst/>
                        </a:rPr>
                        <a:t>B</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hMerge="1">
                  <a:txBody>
                    <a:bodyPr/>
                    <a:lstStyle/>
                    <a:p>
                      <a:endParaRPr lang="es-ES" sz="1400" dirty="0"/>
                    </a:p>
                  </a:txBody>
                  <a:tcPr marL="44450" marR="44450" marT="0" marB="0" anchor="b"/>
                </a:tc>
                <a:tc>
                  <a:txBody>
                    <a:bodyPr/>
                    <a:lstStyle/>
                    <a:p>
                      <a:endParaRPr lang="es-ES" dirty="0"/>
                    </a:p>
                  </a:txBody>
                  <a:tcPr marL="44450" marR="44450" marT="0" marB="0" anchor="b"/>
                </a:tc>
                <a:tc>
                  <a:txBody>
                    <a:bodyPr/>
                    <a:lstStyle/>
                    <a:p>
                      <a:pPr algn="ctr">
                        <a:lnSpc>
                          <a:spcPct val="115000"/>
                        </a:lnSpc>
                        <a:spcAft>
                          <a:spcPts val="0"/>
                        </a:spcAft>
                      </a:pPr>
                      <a:r>
                        <a:rPr lang="es-ES" sz="1400" dirty="0">
                          <a:effectLst/>
                        </a:rPr>
                        <a:t>D</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E</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a:effectLst/>
                        <a:latin typeface="Calibri"/>
                        <a:ea typeface="Calibri"/>
                        <a:cs typeface="Times New Roman"/>
                      </a:endParaRPr>
                    </a:p>
                  </a:txBody>
                  <a:tcPr marL="44450" marR="44450" marT="0" marB="0" anchor="b"/>
                </a:tc>
              </a:tr>
              <a:tr h="211021">
                <a:tc>
                  <a:txBody>
                    <a:bodyPr/>
                    <a:lstStyle/>
                    <a:p>
                      <a:pPr>
                        <a:lnSpc>
                          <a:spcPct val="115000"/>
                        </a:lnSpc>
                        <a:spcAft>
                          <a:spcPts val="0"/>
                        </a:spcAft>
                      </a:pPr>
                      <a:r>
                        <a:rPr lang="es-ES" sz="1400" dirty="0">
                          <a:effectLst/>
                        </a:rPr>
                        <a:t>Zona</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err="1">
                          <a:effectLst/>
                        </a:rPr>
                        <a:t>Tacoronte-Acentejo</a:t>
                      </a:r>
                      <a:endParaRPr lang="es-ES" sz="1400" dirty="0">
                        <a:effectLst/>
                        <a:latin typeface="Calibri"/>
                        <a:ea typeface="Calibri"/>
                        <a:cs typeface="Times New Roman"/>
                      </a:endParaRPr>
                    </a:p>
                  </a:txBody>
                  <a:tcPr marL="44450" marR="44450" marT="0" marB="0" anchor="ctr"/>
                </a:tc>
                <a:tc hMerge="1">
                  <a:txBody>
                    <a:bodyPr/>
                    <a:lstStyle/>
                    <a:p>
                      <a:pPr algn="ctr">
                        <a:lnSpc>
                          <a:spcPct val="115000"/>
                        </a:lnSpc>
                        <a:spcAft>
                          <a:spcPts val="0"/>
                        </a:spcAft>
                      </a:pPr>
                      <a:endParaRPr lang="es-ES" sz="1100">
                        <a:effectLst/>
                        <a:latin typeface="Calibri"/>
                        <a:ea typeface="Calibri"/>
                        <a:cs typeface="Times New Roman"/>
                      </a:endParaRPr>
                    </a:p>
                  </a:txBody>
                  <a:tcPr marL="44450" marR="44450" marT="0" marB="0" anchor="ctr"/>
                </a:tc>
                <a:tc gridSpan="3">
                  <a:txBody>
                    <a:bodyPr/>
                    <a:lstStyle/>
                    <a:p>
                      <a:pPr algn="ctr">
                        <a:lnSpc>
                          <a:spcPct val="115000"/>
                        </a:lnSpc>
                        <a:spcAft>
                          <a:spcPts val="0"/>
                        </a:spcAft>
                      </a:pPr>
                      <a:r>
                        <a:rPr lang="es-ES" sz="1400">
                          <a:effectLst/>
                        </a:rPr>
                        <a:t>Tacoronte-Acentejo</a:t>
                      </a:r>
                      <a:endParaRPr lang="es-ES" sz="1400">
                        <a:effectLst/>
                        <a:latin typeface="Calibri"/>
                        <a:ea typeface="Calibri"/>
                        <a:cs typeface="Times New Roman"/>
                      </a:endParaRPr>
                    </a:p>
                  </a:txBody>
                  <a:tcPr marL="44450" marR="44450" marT="0" marB="0" anchor="ctr"/>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ctr"/>
                </a:tc>
                <a:tc hMerge="1">
                  <a:txBody>
                    <a:bodyPr/>
                    <a:lstStyle/>
                    <a:p>
                      <a:endParaRPr lang="es-ES" sz="1400"/>
                    </a:p>
                  </a:txBody>
                  <a:tcPr marL="44450" marR="44450" marT="0" marB="0" anchor="ctr"/>
                </a:tc>
                <a:tc>
                  <a:txBody>
                    <a:bodyPr/>
                    <a:lstStyle/>
                    <a:p>
                      <a:endParaRPr lang="es-ES"/>
                    </a:p>
                  </a:txBody>
                  <a:tcPr marL="44450" marR="44450" marT="0" marB="0" anchor="ctr"/>
                </a:tc>
                <a:tc>
                  <a:txBody>
                    <a:bodyPr/>
                    <a:lstStyle/>
                    <a:p>
                      <a:pPr algn="ctr">
                        <a:lnSpc>
                          <a:spcPct val="115000"/>
                        </a:lnSpc>
                        <a:spcAft>
                          <a:spcPts val="0"/>
                        </a:spcAft>
                      </a:pPr>
                      <a:r>
                        <a:rPr lang="es-ES" sz="1400">
                          <a:effectLst/>
                        </a:rPr>
                        <a:t>Ribera del Duero</a:t>
                      </a:r>
                      <a:endParaRPr lang="es-ES" sz="1400">
                        <a:effectLst/>
                        <a:latin typeface="Calibri"/>
                        <a:ea typeface="Calibri"/>
                        <a:cs typeface="Times New Roman"/>
                      </a:endParaRPr>
                    </a:p>
                  </a:txBody>
                  <a:tcPr marL="44450" marR="44450" marT="0" marB="0" anchor="ctr"/>
                </a:tc>
                <a:tc gridSpan="2">
                  <a:txBody>
                    <a:bodyPr/>
                    <a:lstStyle/>
                    <a:p>
                      <a:pPr algn="ctr">
                        <a:lnSpc>
                          <a:spcPct val="115000"/>
                        </a:lnSpc>
                        <a:spcAft>
                          <a:spcPts val="0"/>
                        </a:spcAft>
                      </a:pPr>
                      <a:r>
                        <a:rPr lang="es-ES" sz="1400">
                          <a:effectLst/>
                        </a:rPr>
                        <a:t>Rioja</a:t>
                      </a:r>
                      <a:endParaRPr lang="es-ES" sz="1400">
                        <a:effectLst/>
                        <a:latin typeface="Calibri"/>
                        <a:ea typeface="Calibri"/>
                        <a:cs typeface="Times New Roman"/>
                      </a:endParaRPr>
                    </a:p>
                  </a:txBody>
                  <a:tcPr marL="44450" marR="44450" marT="0" marB="0" anchor="ctr"/>
                </a:tc>
                <a:tc hMerge="1">
                  <a:txBody>
                    <a:bodyPr/>
                    <a:lstStyle/>
                    <a:p>
                      <a:pPr algn="ctr">
                        <a:lnSpc>
                          <a:spcPct val="115000"/>
                        </a:lnSpc>
                        <a:spcAft>
                          <a:spcPts val="0"/>
                        </a:spcAft>
                      </a:pPr>
                      <a:endParaRPr lang="es-ES" sz="1100">
                        <a:effectLst/>
                        <a:latin typeface="Calibri"/>
                        <a:ea typeface="Calibri"/>
                        <a:cs typeface="Times New Roman"/>
                      </a:endParaRPr>
                    </a:p>
                  </a:txBody>
                  <a:tcPr marL="44450" marR="44450" marT="0" marB="0" anchor="ctr"/>
                </a:tc>
              </a:tr>
              <a:tr h="211021">
                <a:tc>
                  <a:txBody>
                    <a:bodyPr/>
                    <a:lstStyle/>
                    <a:p>
                      <a:pPr>
                        <a:lnSpc>
                          <a:spcPct val="115000"/>
                        </a:lnSpc>
                        <a:spcAft>
                          <a:spcPts val="0"/>
                        </a:spcAft>
                      </a:pPr>
                      <a:r>
                        <a:rPr lang="es-ES" sz="1400" dirty="0">
                          <a:effectLst/>
                        </a:rPr>
                        <a:t>Variedad</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err="1">
                          <a:effectLst/>
                        </a:rPr>
                        <a:t>Listán</a:t>
                      </a:r>
                      <a:r>
                        <a:rPr lang="es-ES" sz="1400" dirty="0">
                          <a:effectLst/>
                        </a:rPr>
                        <a:t> negra</a:t>
                      </a:r>
                      <a:endParaRPr lang="es-ES" sz="1400" dirty="0">
                        <a:effectLst/>
                        <a:latin typeface="Calibri"/>
                        <a:ea typeface="Calibri"/>
                        <a:cs typeface="Times New Roman"/>
                      </a:endParaRPr>
                    </a:p>
                  </a:txBody>
                  <a:tcPr marL="44450" marR="44450" marT="0" marB="0" anchor="ctr"/>
                </a:tc>
                <a:tc hMerge="1">
                  <a:txBody>
                    <a:bodyPr/>
                    <a:lstStyle/>
                    <a:p>
                      <a:pPr algn="ctr">
                        <a:lnSpc>
                          <a:spcPct val="115000"/>
                        </a:lnSpc>
                        <a:spcAft>
                          <a:spcPts val="0"/>
                        </a:spcAft>
                      </a:pPr>
                      <a:endParaRPr lang="es-ES" sz="1100">
                        <a:effectLst/>
                        <a:latin typeface="Calibri"/>
                        <a:ea typeface="Calibri"/>
                        <a:cs typeface="Times New Roman"/>
                      </a:endParaRPr>
                    </a:p>
                  </a:txBody>
                  <a:tcPr marL="44450" marR="44450" marT="0" marB="0" anchor="ctr"/>
                </a:tc>
                <a:tc gridSpan="3">
                  <a:txBody>
                    <a:bodyPr/>
                    <a:lstStyle/>
                    <a:p>
                      <a:pPr algn="ctr">
                        <a:lnSpc>
                          <a:spcPct val="115000"/>
                        </a:lnSpc>
                        <a:spcAft>
                          <a:spcPts val="0"/>
                        </a:spcAft>
                      </a:pPr>
                      <a:r>
                        <a:rPr lang="es-ES" sz="1400">
                          <a:effectLst/>
                        </a:rPr>
                        <a:t>Listán negra</a:t>
                      </a:r>
                      <a:endParaRPr lang="es-ES" sz="1400">
                        <a:effectLst/>
                        <a:latin typeface="Calibri"/>
                        <a:ea typeface="Calibri"/>
                        <a:cs typeface="Times New Roman"/>
                      </a:endParaRPr>
                    </a:p>
                  </a:txBody>
                  <a:tcPr marL="44450" marR="44450" marT="0" marB="0" anchor="ctr"/>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ctr"/>
                </a:tc>
                <a:tc hMerge="1">
                  <a:txBody>
                    <a:bodyPr/>
                    <a:lstStyle/>
                    <a:p>
                      <a:endParaRPr lang="es-ES" sz="1400"/>
                    </a:p>
                  </a:txBody>
                  <a:tcPr marL="44450" marR="44450" marT="0" marB="0" anchor="ctr"/>
                </a:tc>
                <a:tc>
                  <a:txBody>
                    <a:bodyPr/>
                    <a:lstStyle/>
                    <a:p>
                      <a:endParaRPr lang="es-ES"/>
                    </a:p>
                  </a:txBody>
                  <a:tcPr marL="44450" marR="44450" marT="0" marB="0" anchor="ctr"/>
                </a:tc>
                <a:tc>
                  <a:txBody>
                    <a:bodyPr/>
                    <a:lstStyle/>
                    <a:p>
                      <a:pPr algn="ctr">
                        <a:lnSpc>
                          <a:spcPct val="115000"/>
                        </a:lnSpc>
                        <a:spcAft>
                          <a:spcPts val="0"/>
                        </a:spcAft>
                      </a:pPr>
                      <a:r>
                        <a:rPr lang="es-ES" sz="1400">
                          <a:effectLst/>
                        </a:rPr>
                        <a:t>Tempranillo</a:t>
                      </a:r>
                      <a:endParaRPr lang="es-ES" sz="1400">
                        <a:effectLst/>
                        <a:latin typeface="Calibri"/>
                        <a:ea typeface="Calibri"/>
                        <a:cs typeface="Times New Roman"/>
                      </a:endParaRPr>
                    </a:p>
                  </a:txBody>
                  <a:tcPr marL="44450" marR="44450" marT="0" marB="0" anchor="ctr"/>
                </a:tc>
                <a:tc gridSpan="2">
                  <a:txBody>
                    <a:bodyPr/>
                    <a:lstStyle/>
                    <a:p>
                      <a:pPr algn="ctr">
                        <a:lnSpc>
                          <a:spcPct val="115000"/>
                        </a:lnSpc>
                        <a:spcAft>
                          <a:spcPts val="0"/>
                        </a:spcAft>
                      </a:pPr>
                      <a:r>
                        <a:rPr lang="es-ES" sz="1400" dirty="0">
                          <a:effectLst/>
                        </a:rPr>
                        <a:t>Tempranillo</a:t>
                      </a:r>
                      <a:endParaRPr lang="es-ES" sz="1400" dirty="0">
                        <a:effectLst/>
                        <a:latin typeface="Calibri"/>
                        <a:ea typeface="Calibri"/>
                        <a:cs typeface="Times New Roman"/>
                      </a:endParaRPr>
                    </a:p>
                  </a:txBody>
                  <a:tcPr marL="44450" marR="44450" marT="0" marB="0" anchor="ctr"/>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ctr"/>
                </a:tc>
              </a:tr>
              <a:tr h="211021">
                <a:tc>
                  <a:txBody>
                    <a:bodyPr/>
                    <a:lstStyle/>
                    <a:p>
                      <a:pPr>
                        <a:lnSpc>
                          <a:spcPct val="115000"/>
                        </a:lnSpc>
                        <a:spcAft>
                          <a:spcPts val="0"/>
                        </a:spcAft>
                      </a:pPr>
                      <a:r>
                        <a:rPr lang="es-ES" sz="1400" dirty="0">
                          <a:effectLst/>
                        </a:rPr>
                        <a:t>Conducción</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Espaldera</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a:effectLst/>
                        <a:latin typeface="Calibri"/>
                        <a:ea typeface="Calibri"/>
                        <a:cs typeface="Times New Roman"/>
                      </a:endParaRPr>
                    </a:p>
                  </a:txBody>
                  <a:tcPr marL="44450" marR="44450" marT="0" marB="0" anchor="b"/>
                </a:tc>
                <a:tc gridSpan="3">
                  <a:txBody>
                    <a:bodyPr/>
                    <a:lstStyle/>
                    <a:p>
                      <a:pPr algn="ctr">
                        <a:lnSpc>
                          <a:spcPct val="115000"/>
                        </a:lnSpc>
                        <a:spcAft>
                          <a:spcPts val="0"/>
                        </a:spcAft>
                      </a:pPr>
                      <a:r>
                        <a:rPr lang="es-ES" sz="1400">
                          <a:effectLst/>
                        </a:rPr>
                        <a:t>Espaldera</a:t>
                      </a:r>
                      <a:endParaRPr lang="es-ES" sz="140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hMerge="1">
                  <a:txBody>
                    <a:bodyPr/>
                    <a:lstStyle/>
                    <a:p>
                      <a:endParaRPr lang="es-ES" sz="1400"/>
                    </a:p>
                  </a:txBody>
                  <a:tcPr marL="44450" marR="44450" marT="0" marB="0" anchor="b"/>
                </a:tc>
                <a:tc>
                  <a:txBody>
                    <a:bodyPr/>
                    <a:lstStyle/>
                    <a:p>
                      <a:endParaRPr lang="es-ES"/>
                    </a:p>
                  </a:txBody>
                  <a:tcPr marL="44450" marR="44450" marT="0" marB="0" anchor="b"/>
                </a:tc>
                <a:tc>
                  <a:txBody>
                    <a:bodyPr/>
                    <a:lstStyle/>
                    <a:p>
                      <a:pPr algn="ctr">
                        <a:lnSpc>
                          <a:spcPct val="115000"/>
                        </a:lnSpc>
                        <a:spcAft>
                          <a:spcPts val="0"/>
                        </a:spcAft>
                      </a:pPr>
                      <a:r>
                        <a:rPr lang="es-ES" sz="1400">
                          <a:effectLst/>
                        </a:rPr>
                        <a:t>Espaldera/Vaso</a:t>
                      </a:r>
                      <a:endParaRPr lang="es-ES" sz="140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a:effectLst/>
                        </a:rPr>
                        <a:t>Espaldera/Vaso</a:t>
                      </a:r>
                      <a:endParaRPr lang="es-ES" sz="140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a:effectLst/>
                        <a:latin typeface="Calibri"/>
                        <a:ea typeface="Calibri"/>
                        <a:cs typeface="Times New Roman"/>
                      </a:endParaRPr>
                    </a:p>
                  </a:txBody>
                  <a:tcPr marL="44450" marR="44450" marT="0" marB="0" anchor="b"/>
                </a:tc>
              </a:tr>
              <a:tr h="211021">
                <a:tc>
                  <a:txBody>
                    <a:bodyPr/>
                    <a:lstStyle/>
                    <a:p>
                      <a:pPr>
                        <a:lnSpc>
                          <a:spcPct val="115000"/>
                        </a:lnSpc>
                        <a:spcAft>
                          <a:spcPts val="0"/>
                        </a:spcAft>
                      </a:pPr>
                      <a:r>
                        <a:rPr lang="es-ES" sz="1400" dirty="0">
                          <a:effectLst/>
                        </a:rPr>
                        <a:t>Mecanización</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Manual y máquina</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3">
                  <a:txBody>
                    <a:bodyPr/>
                    <a:lstStyle/>
                    <a:p>
                      <a:pPr algn="ctr">
                        <a:lnSpc>
                          <a:spcPct val="115000"/>
                        </a:lnSpc>
                        <a:spcAft>
                          <a:spcPts val="0"/>
                        </a:spcAft>
                      </a:pPr>
                      <a:r>
                        <a:rPr lang="es-ES" sz="1400" dirty="0">
                          <a:effectLst/>
                        </a:rPr>
                        <a:t>Manual y máquina</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hMerge="1">
                  <a:txBody>
                    <a:bodyPr/>
                    <a:lstStyle/>
                    <a:p>
                      <a:endParaRPr lang="es-ES" sz="1400"/>
                    </a:p>
                  </a:txBody>
                  <a:tcPr marL="44450" marR="44450" marT="0" marB="0" anchor="b"/>
                </a:tc>
                <a:tc>
                  <a:txBody>
                    <a:bodyPr/>
                    <a:lstStyle/>
                    <a:p>
                      <a:endParaRPr lang="es-ES"/>
                    </a:p>
                  </a:txBody>
                  <a:tcPr marL="44450" marR="44450" marT="0" marB="0" anchor="b"/>
                </a:tc>
                <a:tc>
                  <a:txBody>
                    <a:bodyPr/>
                    <a:lstStyle/>
                    <a:p>
                      <a:pPr algn="ctr">
                        <a:lnSpc>
                          <a:spcPct val="115000"/>
                        </a:lnSpc>
                        <a:spcAft>
                          <a:spcPts val="0"/>
                        </a:spcAft>
                      </a:pPr>
                      <a:r>
                        <a:rPr lang="es-ES" sz="1400" dirty="0">
                          <a:effectLst/>
                        </a:rPr>
                        <a:t>Maquinaria</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Maquinaria</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r>
              <a:tr h="211021">
                <a:tc>
                  <a:txBody>
                    <a:bodyPr/>
                    <a:lstStyle/>
                    <a:p>
                      <a:pPr>
                        <a:lnSpc>
                          <a:spcPct val="115000"/>
                        </a:lnSpc>
                        <a:spcAft>
                          <a:spcPts val="0"/>
                        </a:spcAft>
                      </a:pPr>
                      <a:r>
                        <a:rPr lang="es-ES" sz="1400" dirty="0">
                          <a:effectLst/>
                        </a:rPr>
                        <a:t>Kg/ha</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4.608</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3">
                  <a:txBody>
                    <a:bodyPr/>
                    <a:lstStyle/>
                    <a:p>
                      <a:pPr algn="ctr">
                        <a:lnSpc>
                          <a:spcPct val="115000"/>
                        </a:lnSpc>
                        <a:spcAft>
                          <a:spcPts val="0"/>
                        </a:spcAft>
                      </a:pPr>
                      <a:r>
                        <a:rPr lang="es-ES" sz="1400" dirty="0">
                          <a:effectLst/>
                        </a:rPr>
                        <a:t>3.675</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hMerge="1">
                  <a:txBody>
                    <a:bodyPr/>
                    <a:lstStyle/>
                    <a:p>
                      <a:endParaRPr lang="es-ES" sz="1400"/>
                    </a:p>
                  </a:txBody>
                  <a:tcPr marL="44450" marR="44450" marT="0" marB="0" anchor="b"/>
                </a:tc>
                <a:tc>
                  <a:txBody>
                    <a:bodyPr/>
                    <a:lstStyle/>
                    <a:p>
                      <a:endParaRPr lang="es-ES"/>
                    </a:p>
                  </a:txBody>
                  <a:tcPr marL="44450" marR="44450" marT="0" marB="0" anchor="b"/>
                </a:tc>
                <a:tc>
                  <a:txBody>
                    <a:bodyPr/>
                    <a:lstStyle/>
                    <a:p>
                      <a:pPr algn="ctr">
                        <a:lnSpc>
                          <a:spcPct val="115000"/>
                        </a:lnSpc>
                        <a:spcAft>
                          <a:spcPts val="0"/>
                        </a:spcAft>
                      </a:pPr>
                      <a:r>
                        <a:rPr lang="es-ES" sz="1400" dirty="0">
                          <a:effectLst/>
                        </a:rPr>
                        <a:t>5.600</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5.850</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r>
              <a:tr h="211021">
                <a:tc>
                  <a:txBody>
                    <a:bodyPr/>
                    <a:lstStyle/>
                    <a:p>
                      <a:pPr>
                        <a:lnSpc>
                          <a:spcPct val="115000"/>
                        </a:lnSpc>
                        <a:spcAft>
                          <a:spcPts val="0"/>
                        </a:spcAft>
                      </a:pPr>
                      <a:r>
                        <a:rPr lang="es-ES" sz="1400" dirty="0">
                          <a:effectLst/>
                        </a:rPr>
                        <a:t>Horas cultivo/ha</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163,96</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a:effectLst/>
                        <a:latin typeface="Calibri"/>
                        <a:ea typeface="Calibri"/>
                        <a:cs typeface="Times New Roman"/>
                      </a:endParaRPr>
                    </a:p>
                  </a:txBody>
                  <a:tcPr marL="44450" marR="44450" marT="0" marB="0" anchor="b"/>
                </a:tc>
                <a:tc gridSpan="3">
                  <a:txBody>
                    <a:bodyPr/>
                    <a:lstStyle/>
                    <a:p>
                      <a:pPr algn="ctr">
                        <a:lnSpc>
                          <a:spcPct val="115000"/>
                        </a:lnSpc>
                        <a:spcAft>
                          <a:spcPts val="0"/>
                        </a:spcAft>
                      </a:pPr>
                      <a:r>
                        <a:rPr lang="es-ES" sz="1400">
                          <a:effectLst/>
                        </a:rPr>
                        <a:t>311,9</a:t>
                      </a:r>
                      <a:endParaRPr lang="es-ES" sz="140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hMerge="1">
                  <a:txBody>
                    <a:bodyPr/>
                    <a:lstStyle/>
                    <a:p>
                      <a:endParaRPr lang="es-ES" sz="1400"/>
                    </a:p>
                  </a:txBody>
                  <a:tcPr marL="44450" marR="44450" marT="0" marB="0" anchor="b"/>
                </a:tc>
                <a:tc>
                  <a:txBody>
                    <a:bodyPr/>
                    <a:lstStyle/>
                    <a:p>
                      <a:endParaRPr lang="es-ES"/>
                    </a:p>
                  </a:txBody>
                  <a:tcPr marL="44450" marR="44450" marT="0" marB="0" anchor="b"/>
                </a:tc>
                <a:tc>
                  <a:txBody>
                    <a:bodyPr/>
                    <a:lstStyle/>
                    <a:p>
                      <a:pPr algn="ctr">
                        <a:lnSpc>
                          <a:spcPct val="115000"/>
                        </a:lnSpc>
                        <a:spcAft>
                          <a:spcPts val="0"/>
                        </a:spcAft>
                      </a:pPr>
                      <a:r>
                        <a:rPr lang="es-ES" sz="1400" dirty="0">
                          <a:effectLst/>
                        </a:rPr>
                        <a:t>174</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161,3</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a:effectLst/>
                        <a:latin typeface="Calibri"/>
                        <a:ea typeface="Calibri"/>
                        <a:cs typeface="Times New Roman"/>
                      </a:endParaRPr>
                    </a:p>
                  </a:txBody>
                  <a:tcPr marL="44450" marR="44450" marT="0" marB="0" anchor="b"/>
                </a:tc>
              </a:tr>
              <a:tr h="211021">
                <a:tc>
                  <a:txBody>
                    <a:bodyPr/>
                    <a:lstStyle/>
                    <a:p>
                      <a:pPr>
                        <a:lnSpc>
                          <a:spcPct val="115000"/>
                        </a:lnSpc>
                        <a:spcAft>
                          <a:spcPts val="0"/>
                        </a:spcAft>
                      </a:pPr>
                      <a:r>
                        <a:rPr lang="es-ES" sz="1400" dirty="0">
                          <a:effectLst/>
                        </a:rPr>
                        <a:t>Kg uva/hora</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28,1</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3">
                  <a:txBody>
                    <a:bodyPr/>
                    <a:lstStyle/>
                    <a:p>
                      <a:pPr algn="ctr">
                        <a:lnSpc>
                          <a:spcPct val="115000"/>
                        </a:lnSpc>
                        <a:spcAft>
                          <a:spcPts val="0"/>
                        </a:spcAft>
                      </a:pPr>
                      <a:r>
                        <a:rPr lang="es-ES" sz="1400" dirty="0">
                          <a:effectLst/>
                        </a:rPr>
                        <a:t>11,78</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hMerge="1">
                  <a:txBody>
                    <a:bodyPr/>
                    <a:lstStyle/>
                    <a:p>
                      <a:endParaRPr lang="es-ES" sz="1400" dirty="0"/>
                    </a:p>
                  </a:txBody>
                  <a:tcPr marL="44450" marR="44450" marT="0" marB="0" anchor="b"/>
                </a:tc>
                <a:tc>
                  <a:txBody>
                    <a:bodyPr/>
                    <a:lstStyle/>
                    <a:p>
                      <a:endParaRPr lang="es-ES"/>
                    </a:p>
                  </a:txBody>
                  <a:tcPr marL="44450" marR="44450" marT="0" marB="0" anchor="b"/>
                </a:tc>
                <a:tc>
                  <a:txBody>
                    <a:bodyPr/>
                    <a:lstStyle/>
                    <a:p>
                      <a:pPr algn="ctr">
                        <a:lnSpc>
                          <a:spcPct val="115000"/>
                        </a:lnSpc>
                        <a:spcAft>
                          <a:spcPts val="0"/>
                        </a:spcAft>
                      </a:pPr>
                      <a:r>
                        <a:rPr lang="es-ES" sz="1400" dirty="0">
                          <a:effectLst/>
                        </a:rPr>
                        <a:t>32,18</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36,27</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r>
              <a:tr h="211021">
                <a:tc gridSpan="10">
                  <a:txBody>
                    <a:bodyPr/>
                    <a:lstStyle/>
                    <a:p>
                      <a:pPr>
                        <a:lnSpc>
                          <a:spcPct val="115000"/>
                        </a:lnSpc>
                        <a:spcAft>
                          <a:spcPts val="0"/>
                        </a:spcAft>
                      </a:pPr>
                      <a:r>
                        <a:rPr lang="es-ES" sz="1600" dirty="0">
                          <a:effectLst/>
                        </a:rPr>
                        <a:t>Costes de cultivo (euros/kg)</a:t>
                      </a:r>
                      <a:endParaRPr lang="es-ES" sz="1600" dirty="0">
                        <a:effectLst/>
                        <a:latin typeface="Calibri"/>
                        <a:ea typeface="Calibri"/>
                        <a:cs typeface="Times New Roman"/>
                      </a:endParaRPr>
                    </a:p>
                  </a:txBody>
                  <a:tcPr marL="44450" marR="44450"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11021">
                <a:tc>
                  <a:txBody>
                    <a:bodyPr/>
                    <a:lstStyle/>
                    <a:p>
                      <a:pPr>
                        <a:lnSpc>
                          <a:spcPct val="115000"/>
                        </a:lnSpc>
                        <a:spcAft>
                          <a:spcPts val="0"/>
                        </a:spcAft>
                      </a:pPr>
                      <a:r>
                        <a:rPr lang="es-ES" sz="1400" dirty="0">
                          <a:effectLst/>
                        </a:rPr>
                        <a:t>Mano de obra</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0,31</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0,72</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2">
                  <a:txBody>
                    <a:bodyPr/>
                    <a:lstStyle/>
                    <a:p>
                      <a:endParaRPr lang="es-ES" sz="1400" dirty="0"/>
                    </a:p>
                  </a:txBody>
                  <a:tcPr marL="44450" marR="44450" marT="0" marB="0" anchor="b"/>
                </a:tc>
                <a:tc hMerge="1">
                  <a:txBody>
                    <a:bodyPr/>
                    <a:lstStyle/>
                    <a:p>
                      <a:endParaRPr lang="es-ES"/>
                    </a:p>
                  </a:txBody>
                  <a:tcPr/>
                </a:tc>
                <a:tc>
                  <a:txBody>
                    <a:bodyPr/>
                    <a:lstStyle/>
                    <a:p>
                      <a:pPr algn="ctr">
                        <a:lnSpc>
                          <a:spcPct val="115000"/>
                        </a:lnSpc>
                        <a:spcAft>
                          <a:spcPts val="0"/>
                        </a:spcAft>
                      </a:pPr>
                      <a:r>
                        <a:rPr lang="es-ES" sz="1400" dirty="0">
                          <a:effectLst/>
                        </a:rPr>
                        <a:t>0,34</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0,19</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a:effectLst/>
                        <a:latin typeface="Calibri"/>
                        <a:ea typeface="Calibri"/>
                        <a:cs typeface="Times New Roman"/>
                      </a:endParaRPr>
                    </a:p>
                  </a:txBody>
                  <a:tcPr marL="44450" marR="44450" marT="0" marB="0" anchor="b"/>
                </a:tc>
              </a:tr>
              <a:tr h="211021">
                <a:tc>
                  <a:txBody>
                    <a:bodyPr/>
                    <a:lstStyle/>
                    <a:p>
                      <a:pPr>
                        <a:lnSpc>
                          <a:spcPct val="115000"/>
                        </a:lnSpc>
                        <a:spcAft>
                          <a:spcPts val="0"/>
                        </a:spcAft>
                      </a:pPr>
                      <a:r>
                        <a:rPr lang="es-ES" sz="1400" dirty="0">
                          <a:effectLst/>
                        </a:rPr>
                        <a:t>Otros costes</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smtClean="0">
                          <a:effectLst/>
                        </a:rPr>
                        <a:t>0,76</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smtClean="0">
                          <a:effectLst/>
                        </a:rPr>
                        <a:t>0,94</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2">
                  <a:txBody>
                    <a:bodyPr/>
                    <a:lstStyle/>
                    <a:p>
                      <a:endParaRPr lang="es-ES" sz="1400"/>
                    </a:p>
                  </a:txBody>
                  <a:tcPr marL="44450" marR="44450" marT="0" marB="0" anchor="b"/>
                </a:tc>
                <a:tc hMerge="1">
                  <a:txBody>
                    <a:bodyPr/>
                    <a:lstStyle/>
                    <a:p>
                      <a:endParaRPr lang="es-ES"/>
                    </a:p>
                  </a:txBody>
                  <a:tcPr/>
                </a:tc>
                <a:tc>
                  <a:txBody>
                    <a:bodyPr/>
                    <a:lstStyle/>
                    <a:p>
                      <a:pPr algn="ctr">
                        <a:lnSpc>
                          <a:spcPct val="115000"/>
                        </a:lnSpc>
                        <a:spcAft>
                          <a:spcPts val="0"/>
                        </a:spcAft>
                      </a:pPr>
                      <a:r>
                        <a:rPr lang="es-ES" sz="1400" dirty="0" smtClean="0">
                          <a:effectLst/>
                        </a:rPr>
                        <a:t>0,20</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smtClean="0">
                          <a:effectLst/>
                        </a:rPr>
                        <a:t>0,38</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r>
              <a:tr h="211021">
                <a:tc>
                  <a:txBody>
                    <a:bodyPr/>
                    <a:lstStyle/>
                    <a:p>
                      <a:pPr>
                        <a:lnSpc>
                          <a:spcPct val="115000"/>
                        </a:lnSpc>
                        <a:spcAft>
                          <a:spcPts val="0"/>
                        </a:spcAft>
                      </a:pPr>
                      <a:r>
                        <a:rPr lang="es-ES" sz="1400" dirty="0">
                          <a:effectLst/>
                        </a:rPr>
                        <a:t>Total</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1,07</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1,66</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c gridSpan="2">
                  <a:txBody>
                    <a:bodyPr/>
                    <a:lstStyle/>
                    <a:p>
                      <a:endParaRPr lang="es-ES" sz="1400" dirty="0"/>
                    </a:p>
                  </a:txBody>
                  <a:tcPr marL="44450" marR="44450" marT="0" marB="0" anchor="b"/>
                </a:tc>
                <a:tc hMerge="1">
                  <a:txBody>
                    <a:bodyPr/>
                    <a:lstStyle/>
                    <a:p>
                      <a:endParaRPr lang="es-ES"/>
                    </a:p>
                  </a:txBody>
                  <a:tcPr/>
                </a:tc>
                <a:tc>
                  <a:txBody>
                    <a:bodyPr/>
                    <a:lstStyle/>
                    <a:p>
                      <a:pPr algn="ctr">
                        <a:lnSpc>
                          <a:spcPct val="115000"/>
                        </a:lnSpc>
                        <a:spcAft>
                          <a:spcPts val="0"/>
                        </a:spcAft>
                      </a:pPr>
                      <a:r>
                        <a:rPr lang="es-ES" sz="1400" dirty="0">
                          <a:effectLst/>
                        </a:rPr>
                        <a:t>0,54</a:t>
                      </a:r>
                      <a:endParaRPr lang="es-ES" sz="1400" dirty="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es-ES" sz="1400" dirty="0">
                          <a:effectLst/>
                        </a:rPr>
                        <a:t>0,57</a:t>
                      </a:r>
                      <a:endParaRPr lang="es-ES" sz="1400" dirty="0">
                        <a:effectLst/>
                        <a:latin typeface="Calibri"/>
                        <a:ea typeface="Calibri"/>
                        <a:cs typeface="Times New Roman"/>
                      </a:endParaRPr>
                    </a:p>
                  </a:txBody>
                  <a:tcPr marL="44450" marR="44450" marT="0" marB="0" anchor="b"/>
                </a:tc>
                <a:tc hMerge="1">
                  <a:txBody>
                    <a:bodyPr/>
                    <a:lstStyle/>
                    <a:p>
                      <a:pPr algn="ctr">
                        <a:lnSpc>
                          <a:spcPct val="115000"/>
                        </a:lnSpc>
                        <a:spcAft>
                          <a:spcPts val="0"/>
                        </a:spcAft>
                      </a:pPr>
                      <a:endParaRPr lang="es-ES" sz="1100" dirty="0">
                        <a:effectLst/>
                        <a:latin typeface="Calibri"/>
                        <a:ea typeface="Calibri"/>
                        <a:cs typeface="Times New Roman"/>
                      </a:endParaRPr>
                    </a:p>
                  </a:txBody>
                  <a:tcPr marL="44450" marR="44450" marT="0" marB="0" anchor="b"/>
                </a:tc>
              </a:tr>
              <a:tr h="300915">
                <a:tc gridSpan="10">
                  <a:txBody>
                    <a:bodyPr/>
                    <a:lstStyle/>
                    <a:p>
                      <a:pPr>
                        <a:lnSpc>
                          <a:spcPct val="115000"/>
                        </a:lnSpc>
                        <a:spcAft>
                          <a:spcPts val="0"/>
                        </a:spcAft>
                      </a:pPr>
                      <a:r>
                        <a:rPr lang="es-ES" sz="1100" dirty="0">
                          <a:effectLst/>
                        </a:rPr>
                        <a:t>Nota: El peso de otros insumos, amortizaciones y otros costes para las explotaciones canarias se ha estimado a partir de Corbella et al (2008:35, 37).</a:t>
                      </a:r>
                    </a:p>
                    <a:p>
                      <a:pPr algn="just">
                        <a:lnSpc>
                          <a:spcPct val="115000"/>
                        </a:lnSpc>
                        <a:spcAft>
                          <a:spcPts val="0"/>
                        </a:spcAft>
                      </a:pPr>
                      <a:r>
                        <a:rPr lang="es-ES" sz="1100" dirty="0">
                          <a:effectLst/>
                        </a:rPr>
                        <a:t>(*) En los casos de Ribera y Rioja son promedios obtenidos para diferentes parcelas en los  estudios de Sánchez y Urbano (2012) y Fernández (2011).</a:t>
                      </a:r>
                      <a:endParaRPr lang="es-ES" sz="1100" dirty="0">
                        <a:effectLst/>
                        <a:latin typeface="Calibri"/>
                        <a:ea typeface="Calibri"/>
                        <a:cs typeface="Times New Roman"/>
                      </a:endParaRPr>
                    </a:p>
                  </a:txBody>
                  <a:tcPr marL="44450" marR="44450"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11021">
                <a:tc gridSpan="2">
                  <a:txBody>
                    <a:bodyPr/>
                    <a:lstStyle/>
                    <a:p>
                      <a:pPr>
                        <a:lnSpc>
                          <a:spcPct val="115000"/>
                        </a:lnSpc>
                        <a:spcAft>
                          <a:spcPts val="0"/>
                        </a:spcAft>
                      </a:pPr>
                      <a:r>
                        <a:rPr lang="es-ES" sz="1100" dirty="0">
                          <a:effectLst/>
                        </a:rPr>
                        <a:t>Hipótesis: Coste/hora de peón en Canarias</a:t>
                      </a:r>
                      <a:endParaRPr lang="es-ES" sz="1100" dirty="0">
                        <a:effectLst/>
                        <a:latin typeface="Calibri"/>
                        <a:ea typeface="Calibri"/>
                        <a:cs typeface="Times New Roman"/>
                      </a:endParaRPr>
                    </a:p>
                  </a:txBody>
                  <a:tcPr marL="44450" marR="44450" marT="0" marB="0" anchor="b"/>
                </a:tc>
                <a:tc hMerge="1">
                  <a:txBody>
                    <a:bodyPr/>
                    <a:lstStyle/>
                    <a:p>
                      <a:endParaRPr lang="es-ES"/>
                    </a:p>
                  </a:txBody>
                  <a:tcPr/>
                </a:tc>
                <a:tc gridSpan="2">
                  <a:txBody>
                    <a:bodyPr/>
                    <a:lstStyle/>
                    <a:p>
                      <a:pPr algn="ctr">
                        <a:lnSpc>
                          <a:spcPct val="115000"/>
                        </a:lnSpc>
                        <a:spcAft>
                          <a:spcPts val="0"/>
                        </a:spcAft>
                      </a:pPr>
                      <a:r>
                        <a:rPr lang="es-ES" sz="1100" dirty="0">
                          <a:effectLst/>
                        </a:rPr>
                        <a:t>9 €</a:t>
                      </a:r>
                      <a:endParaRPr lang="es-ES" sz="1100" dirty="0">
                        <a:effectLst/>
                        <a:latin typeface="Calibri"/>
                        <a:ea typeface="Calibri"/>
                        <a:cs typeface="Times New Roman"/>
                      </a:endParaRPr>
                    </a:p>
                  </a:txBody>
                  <a:tcPr marL="44450" marR="44450" marT="0" marB="0" anchor="b"/>
                </a:tc>
                <a:tc hMerge="1">
                  <a:txBody>
                    <a:bodyPr/>
                    <a:lstStyle/>
                    <a:p>
                      <a:endParaRPr lang="es-ES"/>
                    </a:p>
                  </a:txBody>
                  <a:tcPr/>
                </a:tc>
                <a:tc gridSpan="6">
                  <a:txBody>
                    <a:bodyPr/>
                    <a:lstStyle/>
                    <a:p>
                      <a:pPr>
                        <a:lnSpc>
                          <a:spcPct val="115000"/>
                        </a:lnSpc>
                        <a:spcAft>
                          <a:spcPts val="0"/>
                        </a:spcAft>
                      </a:pPr>
                      <a:r>
                        <a:rPr lang="es-ES" sz="1100">
                          <a:effectLst/>
                        </a:rPr>
                        <a:t>Fuente: Corbella et al (2008: 34, 43)</a:t>
                      </a:r>
                      <a:endParaRPr lang="es-ES" sz="1100">
                        <a:effectLst/>
                        <a:latin typeface="Calibri"/>
                        <a:ea typeface="Calibri"/>
                        <a:cs typeface="Times New Roman"/>
                      </a:endParaRPr>
                    </a:p>
                  </a:txBody>
                  <a:tcPr marL="44450" marR="44450"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46191">
                <a:tc gridSpan="2">
                  <a:txBody>
                    <a:bodyPr/>
                    <a:lstStyle/>
                    <a:p>
                      <a:pPr>
                        <a:lnSpc>
                          <a:spcPct val="115000"/>
                        </a:lnSpc>
                        <a:spcAft>
                          <a:spcPts val="0"/>
                        </a:spcAft>
                      </a:pPr>
                      <a:r>
                        <a:rPr lang="es-ES" sz="1100" dirty="0">
                          <a:effectLst/>
                        </a:rPr>
                        <a:t>Hipótesis: Coste/hora de peón en Ribera</a:t>
                      </a:r>
                      <a:endParaRPr lang="es-ES" sz="1100" dirty="0">
                        <a:effectLst/>
                        <a:latin typeface="Calibri"/>
                        <a:ea typeface="Calibri"/>
                        <a:cs typeface="Times New Roman"/>
                      </a:endParaRPr>
                    </a:p>
                  </a:txBody>
                  <a:tcPr marL="44450" marR="44450" marT="0" marB="0" anchor="ctr"/>
                </a:tc>
                <a:tc hMerge="1">
                  <a:txBody>
                    <a:bodyPr/>
                    <a:lstStyle/>
                    <a:p>
                      <a:endParaRPr lang="es-ES"/>
                    </a:p>
                  </a:txBody>
                  <a:tcPr/>
                </a:tc>
                <a:tc gridSpan="2">
                  <a:txBody>
                    <a:bodyPr/>
                    <a:lstStyle/>
                    <a:p>
                      <a:pPr algn="ctr">
                        <a:lnSpc>
                          <a:spcPct val="115000"/>
                        </a:lnSpc>
                        <a:spcAft>
                          <a:spcPts val="0"/>
                        </a:spcAft>
                      </a:pPr>
                      <a:r>
                        <a:rPr lang="es-ES" sz="1100">
                          <a:effectLst/>
                        </a:rPr>
                        <a:t>9 €</a:t>
                      </a:r>
                      <a:endParaRPr lang="es-ES" sz="1100">
                        <a:effectLst/>
                        <a:latin typeface="Calibri"/>
                        <a:ea typeface="Calibri"/>
                        <a:cs typeface="Times New Roman"/>
                      </a:endParaRPr>
                    </a:p>
                  </a:txBody>
                  <a:tcPr marL="44450" marR="44450" marT="0" marB="0" anchor="ctr"/>
                </a:tc>
                <a:tc hMerge="1">
                  <a:txBody>
                    <a:bodyPr/>
                    <a:lstStyle/>
                    <a:p>
                      <a:endParaRPr lang="es-ES"/>
                    </a:p>
                  </a:txBody>
                  <a:tcPr/>
                </a:tc>
                <a:tc gridSpan="5">
                  <a:txBody>
                    <a:bodyPr/>
                    <a:lstStyle/>
                    <a:p>
                      <a:pPr>
                        <a:lnSpc>
                          <a:spcPct val="115000"/>
                        </a:lnSpc>
                        <a:spcAft>
                          <a:spcPts val="0"/>
                        </a:spcAft>
                      </a:pPr>
                      <a:r>
                        <a:rPr lang="es-ES" sz="1100">
                          <a:effectLst/>
                        </a:rPr>
                        <a:t>Fuente: Sánchez y Urbano (2012)</a:t>
                      </a:r>
                      <a:endParaRPr lang="es-ES" sz="1100">
                        <a:effectLst/>
                        <a:latin typeface="Calibri"/>
                        <a:ea typeface="Calibri"/>
                        <a:cs typeface="Times New Roman"/>
                      </a:endParaRPr>
                    </a:p>
                  </a:txBody>
                  <a:tcPr marL="44450" marR="4445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pPr>
                      <a:endParaRPr lang="es-ES" sz="1100">
                        <a:effectLst/>
                        <a:latin typeface="Calibri"/>
                      </a:endParaRPr>
                    </a:p>
                  </a:txBody>
                  <a:tcPr marL="44450" marR="44450" marT="0" marB="0" anchor="b"/>
                </a:tc>
              </a:tr>
              <a:tr h="201032">
                <a:tc gridSpan="2">
                  <a:txBody>
                    <a:bodyPr/>
                    <a:lstStyle/>
                    <a:p>
                      <a:pPr>
                        <a:lnSpc>
                          <a:spcPct val="115000"/>
                        </a:lnSpc>
                        <a:spcAft>
                          <a:spcPts val="0"/>
                        </a:spcAft>
                      </a:pPr>
                      <a:r>
                        <a:rPr lang="es-ES" sz="1100" dirty="0">
                          <a:effectLst/>
                        </a:rPr>
                        <a:t>Hipótesis: Coste/hora de peón en Rioja</a:t>
                      </a:r>
                      <a:endParaRPr lang="es-ES" sz="1100" dirty="0">
                        <a:effectLst/>
                        <a:latin typeface="Calibri"/>
                        <a:ea typeface="Calibri"/>
                        <a:cs typeface="Times New Roman"/>
                      </a:endParaRPr>
                    </a:p>
                  </a:txBody>
                  <a:tcPr marL="44450" marR="44450" marT="0" marB="0" anchor="b"/>
                </a:tc>
                <a:tc hMerge="1">
                  <a:txBody>
                    <a:bodyPr/>
                    <a:lstStyle/>
                    <a:p>
                      <a:endParaRPr lang="es-ES"/>
                    </a:p>
                  </a:txBody>
                  <a:tcPr/>
                </a:tc>
                <a:tc gridSpan="2">
                  <a:txBody>
                    <a:bodyPr/>
                    <a:lstStyle/>
                    <a:p>
                      <a:pPr algn="ctr">
                        <a:lnSpc>
                          <a:spcPct val="115000"/>
                        </a:lnSpc>
                        <a:spcAft>
                          <a:spcPts val="0"/>
                        </a:spcAft>
                      </a:pPr>
                      <a:r>
                        <a:rPr lang="es-ES" sz="1100" dirty="0">
                          <a:effectLst/>
                        </a:rPr>
                        <a:t>6,5-7,5 €</a:t>
                      </a:r>
                      <a:endParaRPr lang="es-ES" sz="1100" dirty="0">
                        <a:effectLst/>
                        <a:latin typeface="Calibri"/>
                        <a:ea typeface="Calibri"/>
                        <a:cs typeface="Times New Roman"/>
                      </a:endParaRPr>
                    </a:p>
                  </a:txBody>
                  <a:tcPr marL="44450" marR="44450" marT="0" marB="0" anchor="b"/>
                </a:tc>
                <a:tc hMerge="1">
                  <a:txBody>
                    <a:bodyPr/>
                    <a:lstStyle/>
                    <a:p>
                      <a:endParaRPr lang="es-ES"/>
                    </a:p>
                  </a:txBody>
                  <a:tcPr/>
                </a:tc>
                <a:tc gridSpan="5">
                  <a:txBody>
                    <a:bodyPr/>
                    <a:lstStyle/>
                    <a:p>
                      <a:pPr>
                        <a:lnSpc>
                          <a:spcPct val="115000"/>
                        </a:lnSpc>
                        <a:spcAft>
                          <a:spcPts val="0"/>
                        </a:spcAft>
                      </a:pPr>
                      <a:r>
                        <a:rPr lang="es-ES" sz="1100" dirty="0">
                          <a:effectLst/>
                        </a:rPr>
                        <a:t>Fuente: Fernández, J.I. (2011)</a:t>
                      </a:r>
                      <a:endParaRPr lang="es-ES" sz="1100" dirty="0">
                        <a:effectLst/>
                        <a:latin typeface="Calibri"/>
                        <a:ea typeface="Calibri"/>
                        <a:cs typeface="Times New Roman"/>
                      </a:endParaRPr>
                    </a:p>
                  </a:txBody>
                  <a:tcPr marL="44450" marR="44450"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nSpc>
                          <a:spcPct val="115000"/>
                        </a:lnSpc>
                      </a:pPr>
                      <a:endParaRPr lang="es-ES" sz="1100" dirty="0">
                        <a:effectLst/>
                        <a:latin typeface="Calibri"/>
                      </a:endParaRPr>
                    </a:p>
                  </a:txBody>
                  <a:tcPr marL="44450" marR="44450" marT="0" marB="0" anchor="b"/>
                </a:tc>
              </a:tr>
            </a:tbl>
          </a:graphicData>
        </a:graphic>
      </p:graphicFrame>
      <p:sp>
        <p:nvSpPr>
          <p:cNvPr id="28" name="27 Elipse"/>
          <p:cNvSpPr/>
          <p:nvPr/>
        </p:nvSpPr>
        <p:spPr>
          <a:xfrm>
            <a:off x="4427984" y="3331298"/>
            <a:ext cx="864096"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28 Elipse"/>
          <p:cNvSpPr/>
          <p:nvPr/>
        </p:nvSpPr>
        <p:spPr>
          <a:xfrm>
            <a:off x="6394626" y="3341608"/>
            <a:ext cx="864096" cy="36004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29 Elipse"/>
          <p:cNvSpPr/>
          <p:nvPr/>
        </p:nvSpPr>
        <p:spPr>
          <a:xfrm>
            <a:off x="7884368" y="3357107"/>
            <a:ext cx="864096" cy="36004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7" y="0"/>
            <a:ext cx="8077583" cy="1143000"/>
          </a:xfrm>
        </p:spPr>
        <p:txBody>
          <a:bodyPr>
            <a:normAutofit/>
          </a:bodyPr>
          <a:lstStyle/>
          <a:p>
            <a:pPr algn="ctr"/>
            <a:r>
              <a:rPr lang="es-ES" sz="3200" dirty="0" smtClean="0"/>
              <a:t>Efectos del tamaño en los costes de vinificación</a:t>
            </a:r>
            <a:endParaRPr lang="es-ES" sz="3200" dirty="0"/>
          </a:p>
        </p:txBody>
      </p:sp>
      <p:sp>
        <p:nvSpPr>
          <p:cNvPr id="5" name="4 Marcador de número de diapositiva"/>
          <p:cNvSpPr>
            <a:spLocks noGrp="1"/>
          </p:cNvSpPr>
          <p:nvPr>
            <p:ph type="sldNum" sz="quarter" idx="12"/>
          </p:nvPr>
        </p:nvSpPr>
        <p:spPr/>
        <p:txBody>
          <a:bodyPr/>
          <a:lstStyle/>
          <a:p>
            <a:fld id="{EC9BA3AC-3887-4E6C-8890-B1BDCA036BFA}" type="slidenum">
              <a:rPr lang="es-ES" smtClean="0"/>
              <a:pPr/>
              <a:t>5</a:t>
            </a:fld>
            <a:endParaRPr lang="es-ES"/>
          </a:p>
        </p:txBody>
      </p:sp>
      <p:sp>
        <p:nvSpPr>
          <p:cNvPr id="9" name="6 Marcador de pie de página"/>
          <p:cNvSpPr>
            <a:spLocks noGrp="1"/>
          </p:cNvSpPr>
          <p:nvPr>
            <p:ph type="ftr" sz="quarter" idx="11"/>
          </p:nvPr>
        </p:nvSpPr>
        <p:spPr>
          <a:xfrm>
            <a:off x="1259632" y="6305550"/>
            <a:ext cx="7350968" cy="476250"/>
          </a:xfrm>
        </p:spPr>
        <p:txBody>
          <a:bodyPr/>
          <a:lstStyle/>
          <a:p>
            <a:r>
              <a:rPr lang="es-ES" dirty="0"/>
              <a:t>X Congreso de Economía Agraria. Córdoba, 2015</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4"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6"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2"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4"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6"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1" name="Rectangle 2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3" name="Rectangle 2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5"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3"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5"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8" name="Rectangle 5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0" name="Rectangle 6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2" name="Rectangle 6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4" name="Rectangle 6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6" name="Rectangle 6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8" name="Rectangle 6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5"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7"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5" name="Rectangle 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7" name="Rectangle 3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84" name="Rectangle 7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7880" name="Picture 2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124744"/>
            <a:ext cx="7599021"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48 CuadroTexto"/>
          <p:cNvSpPr txBox="1"/>
          <p:nvPr/>
        </p:nvSpPr>
        <p:spPr>
          <a:xfrm>
            <a:off x="1167059" y="4797152"/>
            <a:ext cx="7704856" cy="461665"/>
          </a:xfrm>
          <a:prstGeom prst="rect">
            <a:avLst/>
          </a:prstGeom>
          <a:noFill/>
        </p:spPr>
        <p:txBody>
          <a:bodyPr wrap="square" rtlCol="0">
            <a:spAutoFit/>
          </a:bodyPr>
          <a:lstStyle/>
          <a:p>
            <a:pPr algn="just"/>
            <a:r>
              <a:rPr lang="es-ES" sz="1200" dirty="0" smtClean="0"/>
              <a:t>Fuente.: Ajuste a costes estimados por Corbella et al (2008) para bodegas de 10 mil, 60 mil y 300 mil litros. </a:t>
            </a:r>
          </a:p>
          <a:p>
            <a:pPr algn="just"/>
            <a:r>
              <a:rPr lang="es-ES_tradnl" sz="1200" dirty="0" smtClean="0"/>
              <a:t>Nota: Los costes se han actualizado a 2014 con una hipótesis de incremento anual del 2%.</a:t>
            </a:r>
            <a:endParaRPr lang="es-ES" sz="1200" dirty="0" smtClean="0"/>
          </a:p>
        </p:txBody>
      </p:sp>
    </p:spTree>
    <p:extLst>
      <p:ext uri="{BB962C8B-B14F-4D97-AF65-F5344CB8AC3E}">
        <p14:creationId xmlns:p14="http://schemas.microsoft.com/office/powerpoint/2010/main" val="3289200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7" y="0"/>
            <a:ext cx="8077583" cy="1143000"/>
          </a:xfrm>
        </p:spPr>
        <p:txBody>
          <a:bodyPr>
            <a:normAutofit/>
          </a:bodyPr>
          <a:lstStyle/>
          <a:p>
            <a:pPr algn="ctr"/>
            <a:r>
              <a:rPr lang="es-ES" sz="3200" dirty="0" smtClean="0"/>
              <a:t>Efectos del tamaño en los costes de vinificación</a:t>
            </a:r>
            <a:endParaRPr lang="es-ES" sz="3200" dirty="0"/>
          </a:p>
        </p:txBody>
      </p:sp>
      <p:sp>
        <p:nvSpPr>
          <p:cNvPr id="5" name="4 Marcador de número de diapositiva"/>
          <p:cNvSpPr>
            <a:spLocks noGrp="1"/>
          </p:cNvSpPr>
          <p:nvPr>
            <p:ph type="sldNum" sz="quarter" idx="12"/>
          </p:nvPr>
        </p:nvSpPr>
        <p:spPr/>
        <p:txBody>
          <a:bodyPr/>
          <a:lstStyle/>
          <a:p>
            <a:fld id="{EC9BA3AC-3887-4E6C-8890-B1BDCA036BFA}" type="slidenum">
              <a:rPr lang="es-ES" smtClean="0"/>
              <a:pPr/>
              <a:t>6</a:t>
            </a:fld>
            <a:endParaRPr lang="es-ES"/>
          </a:p>
        </p:txBody>
      </p:sp>
      <p:sp>
        <p:nvSpPr>
          <p:cNvPr id="9" name="6 Marcador de pie de página"/>
          <p:cNvSpPr>
            <a:spLocks noGrp="1"/>
          </p:cNvSpPr>
          <p:nvPr>
            <p:ph type="ftr" sz="quarter" idx="11"/>
          </p:nvPr>
        </p:nvSpPr>
        <p:spPr>
          <a:xfrm>
            <a:off x="1259632" y="6305550"/>
            <a:ext cx="7350968" cy="476250"/>
          </a:xfrm>
        </p:spPr>
        <p:txBody>
          <a:bodyPr/>
          <a:lstStyle/>
          <a:p>
            <a:r>
              <a:rPr lang="es-ES" dirty="0"/>
              <a:t>X Congreso de Economía Agraria. Córdoba, 2015</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4"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6"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2"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4"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6"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1" name="Rectangle 2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3" name="Rectangle 2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5"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3"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5"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8" name="Rectangle 5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0" name="Rectangle 6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2" name="Rectangle 6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4" name="Rectangle 6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6" name="Rectangle 6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8" name="Rectangle 6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5"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7"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5" name="Rectangle 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7" name="Rectangle 3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84" name="Rectangle 7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9" name="48 CuadroTexto"/>
          <p:cNvSpPr txBox="1"/>
          <p:nvPr/>
        </p:nvSpPr>
        <p:spPr>
          <a:xfrm>
            <a:off x="1167059" y="4797152"/>
            <a:ext cx="7704856" cy="830997"/>
          </a:xfrm>
          <a:prstGeom prst="rect">
            <a:avLst/>
          </a:prstGeom>
          <a:noFill/>
        </p:spPr>
        <p:txBody>
          <a:bodyPr wrap="square" rtlCol="0">
            <a:spAutoFit/>
          </a:bodyPr>
          <a:lstStyle/>
          <a:p>
            <a:pPr algn="just"/>
            <a:r>
              <a:rPr lang="es-ES" sz="1200" dirty="0" smtClean="0"/>
              <a:t>Fuente.: </a:t>
            </a:r>
          </a:p>
          <a:p>
            <a:pPr algn="just"/>
            <a:r>
              <a:rPr lang="es-ES" sz="1200" dirty="0" smtClean="0"/>
              <a:t>Ajuste a costes estimados por Corbella et al (2008) con plena capacidad y ajuste a costes observados con exceso de capacidad. </a:t>
            </a:r>
          </a:p>
          <a:p>
            <a:pPr algn="just"/>
            <a:r>
              <a:rPr lang="es-ES_tradnl" sz="1200" dirty="0" smtClean="0"/>
              <a:t>Encuesta a bodegueros en la isla de Tenerife (exceso de capacidad)</a:t>
            </a:r>
            <a:endParaRPr lang="es-ES" sz="1200" dirty="0" smtClean="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124744"/>
            <a:ext cx="7681913" cy="349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69560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7" y="0"/>
            <a:ext cx="8077583" cy="1143000"/>
          </a:xfrm>
        </p:spPr>
        <p:txBody>
          <a:bodyPr>
            <a:normAutofit/>
          </a:bodyPr>
          <a:lstStyle/>
          <a:p>
            <a:pPr algn="ctr"/>
            <a:r>
              <a:rPr lang="es-ES" sz="3200" dirty="0" smtClean="0"/>
              <a:t>Efectos del tamaño en la estrategia comercial</a:t>
            </a:r>
            <a:endParaRPr lang="es-ES" sz="3200" dirty="0"/>
          </a:p>
        </p:txBody>
      </p:sp>
      <p:sp>
        <p:nvSpPr>
          <p:cNvPr id="5" name="4 Marcador de número de diapositiva"/>
          <p:cNvSpPr>
            <a:spLocks noGrp="1"/>
          </p:cNvSpPr>
          <p:nvPr>
            <p:ph type="sldNum" sz="quarter" idx="12"/>
          </p:nvPr>
        </p:nvSpPr>
        <p:spPr/>
        <p:txBody>
          <a:bodyPr/>
          <a:lstStyle/>
          <a:p>
            <a:fld id="{EC9BA3AC-3887-4E6C-8890-B1BDCA036BFA}" type="slidenum">
              <a:rPr lang="es-ES" smtClean="0"/>
              <a:pPr/>
              <a:t>7</a:t>
            </a:fld>
            <a:endParaRPr lang="es-ES"/>
          </a:p>
        </p:txBody>
      </p:sp>
      <p:sp>
        <p:nvSpPr>
          <p:cNvPr id="9" name="6 Marcador de pie de página"/>
          <p:cNvSpPr>
            <a:spLocks noGrp="1"/>
          </p:cNvSpPr>
          <p:nvPr>
            <p:ph type="ftr" sz="quarter" idx="11"/>
          </p:nvPr>
        </p:nvSpPr>
        <p:spPr>
          <a:xfrm>
            <a:off x="1259632" y="6305550"/>
            <a:ext cx="7350968" cy="476250"/>
          </a:xfrm>
        </p:spPr>
        <p:txBody>
          <a:bodyPr/>
          <a:lstStyle/>
          <a:p>
            <a:r>
              <a:rPr lang="es-ES" dirty="0"/>
              <a:t>X Congreso de Economía Agraria. Córdoba, 2015</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4"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6"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2"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4"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6"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1" name="Rectangle 2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3" name="Rectangle 2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5"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3"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5"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8" name="Rectangle 5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0" name="Rectangle 6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2" name="Rectangle 6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4" name="Rectangle 6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6" name="Rectangle 6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58" name="Rectangle 6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5"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7"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5" name="Rectangle 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77" name="Rectangle 3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84" name="Rectangle 7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7" name="36 CuadroTexto"/>
          <p:cNvSpPr txBox="1"/>
          <p:nvPr/>
        </p:nvSpPr>
        <p:spPr>
          <a:xfrm>
            <a:off x="1320888" y="1124744"/>
            <a:ext cx="7704856" cy="400110"/>
          </a:xfrm>
          <a:prstGeom prst="rect">
            <a:avLst/>
          </a:prstGeom>
          <a:noFill/>
        </p:spPr>
        <p:txBody>
          <a:bodyPr wrap="square" rtlCol="0">
            <a:spAutoFit/>
          </a:bodyPr>
          <a:lstStyle/>
          <a:p>
            <a:pPr algn="just"/>
            <a:r>
              <a:rPr lang="es-ES_tradnl" sz="2000" dirty="0" smtClean="0"/>
              <a:t>La incidencia del tamaño depende de los mercados de referencia</a:t>
            </a:r>
          </a:p>
        </p:txBody>
      </p:sp>
      <p:sp>
        <p:nvSpPr>
          <p:cNvPr id="38" name="37 CuadroTexto"/>
          <p:cNvSpPr txBox="1"/>
          <p:nvPr/>
        </p:nvSpPr>
        <p:spPr>
          <a:xfrm>
            <a:off x="1323253" y="1906742"/>
            <a:ext cx="7704856" cy="369332"/>
          </a:xfrm>
          <a:prstGeom prst="rect">
            <a:avLst/>
          </a:prstGeom>
          <a:noFill/>
        </p:spPr>
        <p:txBody>
          <a:bodyPr wrap="square" rtlCol="0">
            <a:spAutoFit/>
          </a:bodyPr>
          <a:lstStyle/>
          <a:p>
            <a:pPr algn="just"/>
            <a:r>
              <a:rPr lang="es-ES_tradnl" dirty="0" smtClean="0"/>
              <a:t>Exportación exige asociación bodegas</a:t>
            </a:r>
          </a:p>
        </p:txBody>
      </p:sp>
      <p:sp>
        <p:nvSpPr>
          <p:cNvPr id="39" name="38 CuadroTexto"/>
          <p:cNvSpPr txBox="1"/>
          <p:nvPr/>
        </p:nvSpPr>
        <p:spPr>
          <a:xfrm>
            <a:off x="1296135" y="3429000"/>
            <a:ext cx="7704856" cy="1415772"/>
          </a:xfrm>
          <a:prstGeom prst="rect">
            <a:avLst/>
          </a:prstGeom>
          <a:noFill/>
        </p:spPr>
        <p:txBody>
          <a:bodyPr wrap="square" rtlCol="0">
            <a:spAutoFit/>
          </a:bodyPr>
          <a:lstStyle/>
          <a:p>
            <a:pPr algn="just"/>
            <a:r>
              <a:rPr lang="es-ES_tradnl" dirty="0" smtClean="0"/>
              <a:t>Mercado local:</a:t>
            </a:r>
          </a:p>
          <a:p>
            <a:pPr algn="just"/>
            <a:r>
              <a:rPr lang="es-ES" dirty="0"/>
              <a:t>El consumidor </a:t>
            </a:r>
            <a:r>
              <a:rPr lang="es-ES" dirty="0" smtClean="0"/>
              <a:t>demanda la riqueza derivada de la variabilidad</a:t>
            </a:r>
          </a:p>
          <a:p>
            <a:pPr algn="just"/>
            <a:r>
              <a:rPr lang="es-ES_tradnl" dirty="0" smtClean="0"/>
              <a:t>Bodegas pequeñas sobreviven en mercados de proximidad</a:t>
            </a:r>
            <a:endParaRPr lang="es-ES" dirty="0" smtClean="0"/>
          </a:p>
          <a:p>
            <a:pPr algn="just"/>
            <a:r>
              <a:rPr lang="es-ES" dirty="0" smtClean="0"/>
              <a:t>Cambios </a:t>
            </a:r>
            <a:r>
              <a:rPr lang="es-ES" dirty="0"/>
              <a:t>en los requisitos </a:t>
            </a:r>
            <a:r>
              <a:rPr lang="es-ES" dirty="0" smtClean="0"/>
              <a:t>distributivos</a:t>
            </a:r>
          </a:p>
          <a:p>
            <a:pPr algn="just"/>
            <a:endParaRPr lang="es-ES" sz="1400" dirty="0" smtClean="0"/>
          </a:p>
        </p:txBody>
      </p:sp>
      <p:sp>
        <p:nvSpPr>
          <p:cNvPr id="41" name="40 CuadroTexto"/>
          <p:cNvSpPr txBox="1"/>
          <p:nvPr/>
        </p:nvSpPr>
        <p:spPr>
          <a:xfrm>
            <a:off x="1286054" y="5229200"/>
            <a:ext cx="7704856" cy="400110"/>
          </a:xfrm>
          <a:prstGeom prst="rect">
            <a:avLst/>
          </a:prstGeom>
          <a:noFill/>
        </p:spPr>
        <p:txBody>
          <a:bodyPr wrap="square" rtlCol="0">
            <a:spAutoFit/>
          </a:bodyPr>
          <a:lstStyle/>
          <a:p>
            <a:r>
              <a:rPr lang="es-ES" sz="2000" dirty="0" smtClean="0"/>
              <a:t>Bodegas </a:t>
            </a:r>
            <a:r>
              <a:rPr lang="es-ES" sz="2000" dirty="0"/>
              <a:t>de menor </a:t>
            </a:r>
            <a:r>
              <a:rPr lang="es-ES" sz="2000" dirty="0" smtClean="0"/>
              <a:t>tamaño: selección </a:t>
            </a:r>
            <a:r>
              <a:rPr lang="es-ES" sz="2000" dirty="0"/>
              <a:t>de las zonas y canales de </a:t>
            </a:r>
            <a:r>
              <a:rPr lang="es-ES" sz="2000" dirty="0" smtClean="0"/>
              <a:t>venta</a:t>
            </a:r>
            <a:endParaRPr lang="es-ES" sz="2000" dirty="0"/>
          </a:p>
        </p:txBody>
      </p:sp>
      <p:sp>
        <p:nvSpPr>
          <p:cNvPr id="40" name="39 CuadroTexto"/>
          <p:cNvSpPr txBox="1"/>
          <p:nvPr/>
        </p:nvSpPr>
        <p:spPr>
          <a:xfrm>
            <a:off x="1320888" y="2713791"/>
            <a:ext cx="7704856" cy="369332"/>
          </a:xfrm>
          <a:prstGeom prst="rect">
            <a:avLst/>
          </a:prstGeom>
          <a:noFill/>
        </p:spPr>
        <p:txBody>
          <a:bodyPr wrap="square" rtlCol="0">
            <a:spAutoFit/>
          </a:bodyPr>
          <a:lstStyle/>
          <a:p>
            <a:pPr algn="just"/>
            <a:r>
              <a:rPr lang="es-ES_tradnl" dirty="0" smtClean="0"/>
              <a:t>Pequeño tamaño de parcelas y bodegas constituye atractivo para el turista</a:t>
            </a:r>
            <a:endParaRPr lang="es-ES" dirty="0" smtClean="0"/>
          </a:p>
        </p:txBody>
      </p:sp>
    </p:spTree>
    <p:extLst>
      <p:ext uri="{BB962C8B-B14F-4D97-AF65-F5344CB8AC3E}">
        <p14:creationId xmlns:p14="http://schemas.microsoft.com/office/powerpoint/2010/main" val="3351903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7" y="-99392"/>
            <a:ext cx="7828307" cy="1143000"/>
          </a:xfrm>
        </p:spPr>
        <p:txBody>
          <a:bodyPr>
            <a:normAutofit/>
          </a:bodyPr>
          <a:lstStyle/>
          <a:p>
            <a:pPr algn="ctr"/>
            <a:r>
              <a:rPr lang="es-ES" sz="3200" dirty="0" smtClean="0"/>
              <a:t>Evolución de superficies y producciones</a:t>
            </a:r>
            <a:endParaRPr lang="es-ES" sz="3200" dirty="0"/>
          </a:p>
        </p:txBody>
      </p:sp>
      <p:sp>
        <p:nvSpPr>
          <p:cNvPr id="5" name="4 Marcador de número de diapositiva"/>
          <p:cNvSpPr>
            <a:spLocks noGrp="1"/>
          </p:cNvSpPr>
          <p:nvPr>
            <p:ph type="sldNum" sz="quarter" idx="12"/>
          </p:nvPr>
        </p:nvSpPr>
        <p:spPr/>
        <p:txBody>
          <a:bodyPr/>
          <a:lstStyle/>
          <a:p>
            <a:fld id="{EC9BA3AC-3887-4E6C-8890-B1BDCA036BFA}" type="slidenum">
              <a:rPr lang="es-ES" smtClean="0"/>
              <a:pPr/>
              <a:t>8</a:t>
            </a:fld>
            <a:endParaRPr lang="es-ES"/>
          </a:p>
        </p:txBody>
      </p:sp>
      <p:sp>
        <p:nvSpPr>
          <p:cNvPr id="10" name="6 Marcador de pie de página"/>
          <p:cNvSpPr>
            <a:spLocks noGrp="1"/>
          </p:cNvSpPr>
          <p:nvPr>
            <p:ph type="ftr" sz="quarter" idx="11"/>
          </p:nvPr>
        </p:nvSpPr>
        <p:spPr>
          <a:xfrm>
            <a:off x="1259632" y="6305550"/>
            <a:ext cx="7350968" cy="476250"/>
          </a:xfrm>
        </p:spPr>
        <p:txBody>
          <a:bodyPr/>
          <a:lstStyle/>
          <a:p>
            <a:r>
              <a:rPr lang="es-ES" dirty="0"/>
              <a:t>X Congreso de Economía Agraria. Córdoba, 2015</a:t>
            </a:r>
          </a:p>
        </p:txBody>
      </p:sp>
      <p:sp>
        <p:nvSpPr>
          <p:cNvPr id="12" name="11 CuadroTexto"/>
          <p:cNvSpPr txBox="1"/>
          <p:nvPr/>
        </p:nvSpPr>
        <p:spPr>
          <a:xfrm>
            <a:off x="1167059" y="6093296"/>
            <a:ext cx="7704856" cy="276999"/>
          </a:xfrm>
          <a:prstGeom prst="rect">
            <a:avLst/>
          </a:prstGeom>
          <a:noFill/>
        </p:spPr>
        <p:txBody>
          <a:bodyPr wrap="square" rtlCol="0">
            <a:spAutoFit/>
          </a:bodyPr>
          <a:lstStyle/>
          <a:p>
            <a:pPr algn="just"/>
            <a:r>
              <a:rPr lang="es-ES" sz="1200" dirty="0" smtClean="0"/>
              <a:t>Fuente</a:t>
            </a:r>
            <a:r>
              <a:rPr lang="es-ES" sz="1200" dirty="0"/>
              <a:t>.: </a:t>
            </a:r>
            <a:r>
              <a:rPr lang="es-ES" sz="1200" dirty="0" smtClean="0"/>
              <a:t>Declaraciones de Cosecha y Producción. Campañas 2001-2013 (Instituto Canario de Calidad Agroalimentaria).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9820" y="657973"/>
            <a:ext cx="7682646" cy="2765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9820" y="3321352"/>
            <a:ext cx="7682646" cy="2765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5355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0"/>
            <a:ext cx="7498080" cy="908720"/>
          </a:xfrm>
        </p:spPr>
        <p:txBody>
          <a:bodyPr>
            <a:normAutofit/>
          </a:bodyPr>
          <a:lstStyle/>
          <a:p>
            <a:r>
              <a:rPr lang="es-ES" sz="3200" dirty="0" smtClean="0"/>
              <a:t>Conclusiones</a:t>
            </a:r>
            <a:endParaRPr lang="es-ES" sz="3200" dirty="0"/>
          </a:p>
        </p:txBody>
      </p:sp>
      <p:sp>
        <p:nvSpPr>
          <p:cNvPr id="3" name="2 Marcador de contenido"/>
          <p:cNvSpPr>
            <a:spLocks noGrp="1"/>
          </p:cNvSpPr>
          <p:nvPr>
            <p:ph idx="1"/>
          </p:nvPr>
        </p:nvSpPr>
        <p:spPr>
          <a:xfrm>
            <a:off x="1435608" y="980728"/>
            <a:ext cx="7498080" cy="648072"/>
          </a:xfrm>
        </p:spPr>
        <p:txBody>
          <a:bodyPr>
            <a:noAutofit/>
          </a:bodyPr>
          <a:lstStyle/>
          <a:p>
            <a:pPr marL="402336" lvl="1" indent="0" algn="just">
              <a:buNone/>
            </a:pPr>
            <a:r>
              <a:rPr lang="es-ES" sz="1800" dirty="0" smtClean="0"/>
              <a:t>El </a:t>
            </a:r>
            <a:r>
              <a:rPr lang="es-ES" sz="1800" dirty="0"/>
              <a:t>tamaño óptimo dependerá de múltiples factores del </a:t>
            </a:r>
            <a:r>
              <a:rPr lang="es-ES" sz="1800" dirty="0" smtClean="0"/>
              <a:t>entorno</a:t>
            </a:r>
            <a:endParaRPr lang="es-ES" sz="1800" dirty="0"/>
          </a:p>
        </p:txBody>
      </p:sp>
      <p:sp>
        <p:nvSpPr>
          <p:cNvPr id="5" name="4 Marcador de número de diapositiva"/>
          <p:cNvSpPr>
            <a:spLocks noGrp="1"/>
          </p:cNvSpPr>
          <p:nvPr>
            <p:ph type="sldNum" sz="quarter" idx="12"/>
          </p:nvPr>
        </p:nvSpPr>
        <p:spPr/>
        <p:txBody>
          <a:bodyPr/>
          <a:lstStyle/>
          <a:p>
            <a:fld id="{EC9BA3AC-3887-4E6C-8890-B1BDCA036BFA}" type="slidenum">
              <a:rPr lang="es-ES" smtClean="0"/>
              <a:pPr/>
              <a:t>9</a:t>
            </a:fld>
            <a:endParaRPr lang="es-ES"/>
          </a:p>
        </p:txBody>
      </p:sp>
      <p:sp>
        <p:nvSpPr>
          <p:cNvPr id="7" name="6 Marcador de pie de página"/>
          <p:cNvSpPr>
            <a:spLocks noGrp="1"/>
          </p:cNvSpPr>
          <p:nvPr>
            <p:ph type="ftr" sz="quarter" idx="11"/>
          </p:nvPr>
        </p:nvSpPr>
        <p:spPr>
          <a:xfrm>
            <a:off x="1259632" y="6305550"/>
            <a:ext cx="7350968" cy="476250"/>
          </a:xfrm>
        </p:spPr>
        <p:txBody>
          <a:bodyPr/>
          <a:lstStyle/>
          <a:p>
            <a:r>
              <a:rPr lang="es-ES" dirty="0"/>
              <a:t>X Congreso de Economía Agraria. Córdoba, 2015</a:t>
            </a:r>
          </a:p>
        </p:txBody>
      </p:sp>
      <p:sp>
        <p:nvSpPr>
          <p:cNvPr id="6" name="2 Marcador de contenido"/>
          <p:cNvSpPr txBox="1">
            <a:spLocks/>
          </p:cNvSpPr>
          <p:nvPr/>
        </p:nvSpPr>
        <p:spPr>
          <a:xfrm>
            <a:off x="1398968" y="1772816"/>
            <a:ext cx="7498080" cy="648072"/>
          </a:xfrm>
          <a:prstGeom prst="rect">
            <a:avLst/>
          </a:prstGeom>
        </p:spPr>
        <p:txBody>
          <a:bodyPr>
            <a:no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402336" lvl="1" indent="0" algn="just">
              <a:buNone/>
            </a:pPr>
            <a:r>
              <a:rPr lang="es-ES" sz="1800" dirty="0" smtClean="0"/>
              <a:t>La </a:t>
            </a:r>
            <a:r>
              <a:rPr lang="es-ES" sz="1800" dirty="0"/>
              <a:t>fragmentación parcelaria </a:t>
            </a:r>
            <a:r>
              <a:rPr lang="es-ES" sz="1800" dirty="0" smtClean="0"/>
              <a:t>y la orografía obstaculizan la mecanización</a:t>
            </a:r>
          </a:p>
        </p:txBody>
      </p:sp>
      <p:sp>
        <p:nvSpPr>
          <p:cNvPr id="8" name="2 Marcador de contenido"/>
          <p:cNvSpPr txBox="1">
            <a:spLocks/>
          </p:cNvSpPr>
          <p:nvPr/>
        </p:nvSpPr>
        <p:spPr>
          <a:xfrm>
            <a:off x="1398968" y="2564904"/>
            <a:ext cx="7498080" cy="720080"/>
          </a:xfrm>
          <a:prstGeom prst="rect">
            <a:avLst/>
          </a:prstGeom>
        </p:spPr>
        <p:txBody>
          <a:bodyPr>
            <a:no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402336" lvl="1" indent="0" algn="just">
              <a:buNone/>
            </a:pPr>
            <a:r>
              <a:rPr lang="es-ES" sz="1800" dirty="0" smtClean="0"/>
              <a:t>El tamaño de la bodega tiene efectos marginales decrecientes sobre los </a:t>
            </a:r>
            <a:r>
              <a:rPr lang="es-ES" sz="1800" dirty="0"/>
              <a:t>costes </a:t>
            </a:r>
            <a:r>
              <a:rPr lang="es-ES" sz="1800" dirty="0" smtClean="0"/>
              <a:t>unitarios.</a:t>
            </a:r>
          </a:p>
        </p:txBody>
      </p:sp>
      <p:sp>
        <p:nvSpPr>
          <p:cNvPr id="10" name="2 Marcador de contenido"/>
          <p:cNvSpPr txBox="1">
            <a:spLocks/>
          </p:cNvSpPr>
          <p:nvPr/>
        </p:nvSpPr>
        <p:spPr>
          <a:xfrm>
            <a:off x="1378283" y="4653136"/>
            <a:ext cx="7498080" cy="1577878"/>
          </a:xfrm>
          <a:prstGeom prst="rect">
            <a:avLst/>
          </a:prstGeom>
        </p:spPr>
        <p:txBody>
          <a:bodyPr>
            <a:no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402336" lvl="1" indent="0" algn="just">
              <a:buNone/>
            </a:pPr>
            <a:r>
              <a:rPr lang="es-ES" sz="1800" dirty="0" smtClean="0"/>
              <a:t>El </a:t>
            </a:r>
            <a:r>
              <a:rPr lang="es-ES" sz="1800" dirty="0"/>
              <a:t>reducido tamaño </a:t>
            </a:r>
            <a:r>
              <a:rPr lang="es-ES" sz="1800" dirty="0" smtClean="0"/>
              <a:t>puede actuar </a:t>
            </a:r>
            <a:r>
              <a:rPr lang="es-ES" sz="1800" dirty="0"/>
              <a:t>como elemento limitador de la reducción de </a:t>
            </a:r>
            <a:r>
              <a:rPr lang="es-ES" sz="1800" dirty="0" smtClean="0"/>
              <a:t>costes y </a:t>
            </a:r>
            <a:r>
              <a:rPr lang="es-ES" sz="1800" dirty="0"/>
              <a:t>tener en cambio un efecto positivo sobre el </a:t>
            </a:r>
            <a:r>
              <a:rPr lang="es-ES" sz="1800" dirty="0" smtClean="0"/>
              <a:t>ingreso </a:t>
            </a:r>
            <a:r>
              <a:rPr lang="es-ES" sz="1800" dirty="0"/>
              <a:t>en la medida en que el consumidor esté dispuesto a pagar un precio más alto por un producto </a:t>
            </a:r>
            <a:r>
              <a:rPr lang="es-ES" sz="1800" dirty="0" smtClean="0"/>
              <a:t>diferente.</a:t>
            </a:r>
          </a:p>
        </p:txBody>
      </p:sp>
      <p:sp>
        <p:nvSpPr>
          <p:cNvPr id="11" name="2 Marcador de contenido"/>
          <p:cNvSpPr txBox="1">
            <a:spLocks/>
          </p:cNvSpPr>
          <p:nvPr/>
        </p:nvSpPr>
        <p:spPr>
          <a:xfrm>
            <a:off x="1398968" y="3575718"/>
            <a:ext cx="7498080" cy="717377"/>
          </a:xfrm>
          <a:prstGeom prst="rect">
            <a:avLst/>
          </a:prstGeom>
        </p:spPr>
        <p:txBody>
          <a:bodyPr>
            <a:no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402336" lvl="1" indent="0" algn="just">
              <a:buNone/>
            </a:pPr>
            <a:r>
              <a:rPr lang="es-ES" sz="1800" dirty="0" smtClean="0"/>
              <a:t>La incidencia del reducido tamaño en los costes de comercialización puede mitigarse a través de la asociación.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3519</TotalTime>
  <Words>1880</Words>
  <Application>Microsoft Office PowerPoint</Application>
  <PresentationFormat>Presentación en pantalla (4:3)</PresentationFormat>
  <Paragraphs>158</Paragraphs>
  <Slides>9</Slides>
  <Notes>8</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Solsticio</vt:lpstr>
      <vt:lpstr>Presentación de PowerPoint</vt:lpstr>
      <vt:lpstr>Mercado del vino en Canarias</vt:lpstr>
      <vt:lpstr>Mercado del vino en Canarias</vt:lpstr>
      <vt:lpstr>Efectos del tamaño en los costes vitícolas</vt:lpstr>
      <vt:lpstr>Efectos del tamaño en los costes de vinificación</vt:lpstr>
      <vt:lpstr>Efectos del tamaño en los costes de vinificación</vt:lpstr>
      <vt:lpstr>Efectos del tamaño en la estrategia comercial</vt:lpstr>
      <vt:lpstr>Evolución de superficies y producciones</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Comparación de precios del tomate canario en los mercados europeos</dc:title>
  <dc:creator>Jonay</dc:creator>
  <cp:lastModifiedBy>Usuario</cp:lastModifiedBy>
  <cp:revision>175</cp:revision>
  <cp:lastPrinted>2013-08-30T11:57:23Z</cp:lastPrinted>
  <dcterms:created xsi:type="dcterms:W3CDTF">2012-08-29T15:19:38Z</dcterms:created>
  <dcterms:modified xsi:type="dcterms:W3CDTF">2015-09-08T10:01:12Z</dcterms:modified>
</cp:coreProperties>
</file>